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Caveat"/>
      <p:regular r:id="rId86"/>
      <p:bold r:id="rId87"/>
    </p:embeddedFont>
    <p:embeddedFont>
      <p:font typeface="Source Code Pro"/>
      <p:regular r:id="rId88"/>
      <p:bold r:id="rId89"/>
      <p:italic r:id="rId90"/>
      <p:boldItalic r:id="rId91"/>
    </p:embeddedFont>
    <p:embeddedFont>
      <p:font typeface="Fira Sans Condensed"/>
      <p:regular r:id="rId92"/>
      <p:bold r:id="rId93"/>
      <p:italic r:id="rId94"/>
      <p:boldItalic r:id="rId95"/>
    </p:embeddedFont>
    <p:embeddedFont>
      <p:font typeface="Helvetica Neue"/>
      <p:regular r:id="rId96"/>
      <p:bold r:id="rId97"/>
      <p:italic r:id="rId98"/>
      <p:boldItalic r:id="rId99"/>
    </p:embeddedFont>
    <p:embeddedFont>
      <p:font typeface="Zilla Slab"/>
      <p:regular r:id="rId100"/>
      <p:bold r:id="rId101"/>
      <p:italic r:id="rId102"/>
    </p:embeddedFont>
    <p:embeddedFont>
      <p:font typeface="PT Sans"/>
      <p:regular r:id="rId103"/>
      <p:bold r:id="rId104"/>
      <p:italic r:id="rId105"/>
      <p:boldItalic r:id="rId106"/>
    </p:embeddedFont>
    <p:embeddedFont>
      <p:font typeface="Helvetica Neue Light"/>
      <p:regular r:id="rId107"/>
      <p:bold r:id="rId108"/>
      <p:italic r:id="rId109"/>
      <p:boldItalic r:id="rId110"/>
    </p:embeddedFont>
    <p:embeddedFont>
      <p:font typeface="Roboto Mono"/>
      <p:regular r:id="rId111"/>
      <p:bold r:id="rId112"/>
      <p:italic r:id="rId113"/>
      <p:boldItalic r:id="rId114"/>
    </p:embeddedFont>
    <p:embeddedFont>
      <p:font typeface="Source Sans Pro"/>
      <p:regular r:id="rId115"/>
      <p:bold r:id="rId116"/>
      <p:italic r:id="rId117"/>
      <p:boldItalic r:id="rId118"/>
    </p:embeddedFont>
    <p:embeddedFont>
      <p:font typeface="Open Sans"/>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F29C05-C722-496D-9A29-4AF692115201}">
  <a:tblStyle styleId="{EAF29C05-C722-496D-9A29-4AF6921152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Light-regular.fntdata"/><Relationship Id="rId106" Type="http://schemas.openxmlformats.org/officeDocument/2006/relationships/font" Target="fonts/PTSans-boldItalic.fntdata"/><Relationship Id="rId105" Type="http://schemas.openxmlformats.org/officeDocument/2006/relationships/font" Target="fonts/PTSans-italic.fntdata"/><Relationship Id="rId104" Type="http://schemas.openxmlformats.org/officeDocument/2006/relationships/font" Target="fonts/PTSans-bold.fntdata"/><Relationship Id="rId109" Type="http://schemas.openxmlformats.org/officeDocument/2006/relationships/font" Target="fonts/HelveticaNeueLight-italic.fntdata"/><Relationship Id="rId108" Type="http://schemas.openxmlformats.org/officeDocument/2006/relationships/font" Target="fonts/HelveticaNeueLight-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PTSans-regular.fntdata"/><Relationship Id="rId102" Type="http://schemas.openxmlformats.org/officeDocument/2006/relationships/font" Target="fonts/ZillaSlab-italic.fntdata"/><Relationship Id="rId101" Type="http://schemas.openxmlformats.org/officeDocument/2006/relationships/font" Target="fonts/ZillaSlab-bold.fntdata"/><Relationship Id="rId100" Type="http://schemas.openxmlformats.org/officeDocument/2006/relationships/font" Target="fonts/ZillaSlab-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OpenSans-italic.fntdata"/><Relationship Id="rId25" Type="http://schemas.openxmlformats.org/officeDocument/2006/relationships/slide" Target="slides/slide19.xml"/><Relationship Id="rId120" Type="http://schemas.openxmlformats.org/officeDocument/2006/relationships/font" Target="fonts/Open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2" Type="http://schemas.openxmlformats.org/officeDocument/2006/relationships/font" Target="fonts/OpenSans-boldItalic.fntdata"/><Relationship Id="rId95" Type="http://schemas.openxmlformats.org/officeDocument/2006/relationships/font" Target="fonts/FiraSansCondensed-boldItalic.fntdata"/><Relationship Id="rId94" Type="http://schemas.openxmlformats.org/officeDocument/2006/relationships/font" Target="fonts/FiraSansCondensed-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5.xml"/><Relationship Id="rId99" Type="http://schemas.openxmlformats.org/officeDocument/2006/relationships/font" Target="fonts/HelveticaNeue-boldItalic.fntdata"/><Relationship Id="rId10" Type="http://schemas.openxmlformats.org/officeDocument/2006/relationships/slide" Target="slides/slide4.xml"/><Relationship Id="rId98"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SourceCodePro-boldItalic.fntdata"/><Relationship Id="rId90" Type="http://schemas.openxmlformats.org/officeDocument/2006/relationships/font" Target="fonts/SourceCodePro-italic.fntdata"/><Relationship Id="rId93" Type="http://schemas.openxmlformats.org/officeDocument/2006/relationships/font" Target="fonts/FiraSansCondensed-bold.fntdata"/><Relationship Id="rId92" Type="http://schemas.openxmlformats.org/officeDocument/2006/relationships/font" Target="fonts/FiraSansCondensed-regular.fntdata"/><Relationship Id="rId118" Type="http://schemas.openxmlformats.org/officeDocument/2006/relationships/font" Target="fonts/SourceSansPro-boldItalic.fntdata"/><Relationship Id="rId117" Type="http://schemas.openxmlformats.org/officeDocument/2006/relationships/font" Target="fonts/SourceSansPro-italic.fntdata"/><Relationship Id="rId116" Type="http://schemas.openxmlformats.org/officeDocument/2006/relationships/font" Target="fonts/SourceSansPro-bold.fntdata"/><Relationship Id="rId115" Type="http://schemas.openxmlformats.org/officeDocument/2006/relationships/font" Target="fonts/SourceSansPro-regular.fntdata"/><Relationship Id="rId119" Type="http://schemas.openxmlformats.org/officeDocument/2006/relationships/font" Target="fonts/OpenSans-regular.fntdata"/><Relationship Id="rId15" Type="http://schemas.openxmlformats.org/officeDocument/2006/relationships/slide" Target="slides/slide9.xml"/><Relationship Id="rId110" Type="http://schemas.openxmlformats.org/officeDocument/2006/relationships/font" Target="fonts/HelveticaNeueLight-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obotoMono-boldItalic.fntdata"/><Relationship Id="rId18" Type="http://schemas.openxmlformats.org/officeDocument/2006/relationships/slide" Target="slides/slide12.xml"/><Relationship Id="rId113" Type="http://schemas.openxmlformats.org/officeDocument/2006/relationships/font" Target="fonts/RobotoMono-italic.fntdata"/><Relationship Id="rId112" Type="http://schemas.openxmlformats.org/officeDocument/2006/relationships/font" Target="fonts/RobotoMono-bold.fntdata"/><Relationship Id="rId111" Type="http://schemas.openxmlformats.org/officeDocument/2006/relationships/font" Target="fonts/RobotoMono-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Caveat-regular.fntdata"/><Relationship Id="rId85" Type="http://schemas.openxmlformats.org/officeDocument/2006/relationships/slide" Target="slides/slide79.xml"/><Relationship Id="rId88" Type="http://schemas.openxmlformats.org/officeDocument/2006/relationships/font" Target="fonts/SourceCodePro-regular.fntdata"/><Relationship Id="rId87" Type="http://schemas.openxmlformats.org/officeDocument/2006/relationships/font" Target="fonts/Caveat-bold.fntdata"/><Relationship Id="rId89" Type="http://schemas.openxmlformats.org/officeDocument/2006/relationships/font" Target="fonts/SourceCodePro-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eakerdeck.com/jennybc/reprex-reproducible-examples-with-r"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7ca34c2539_2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7ca34c2539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ca34c2539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ca34c2539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33333"/>
                </a:solidFill>
                <a:highlight>
                  <a:schemeClr val="lt1"/>
                </a:highlight>
                <a:latin typeface="Helvetica Neue"/>
                <a:ea typeface="Helvetica Neue"/>
                <a:cs typeface="Helvetica Neue"/>
                <a:sym typeface="Helvetica Neue"/>
              </a:rPr>
              <a:t>This workshop is not only about learning R; we are going to learn a whole ecosytem of tools and practices will help us develop good habits for working in a reproducible and collaborative way — critical attributes of the modern analyst.</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115000"/>
              </a:lnSpc>
              <a:spcBef>
                <a:spcPts val="1000"/>
              </a:spcBef>
              <a:spcAft>
                <a:spcPts val="0"/>
              </a:spcAft>
              <a:buNone/>
            </a:pPr>
            <a:r>
              <a:rPr lang="en" sz="1200">
                <a:solidFill>
                  <a:srgbClr val="333333"/>
                </a:solidFill>
                <a:highlight>
                  <a:schemeClr val="lt1"/>
                </a:highlight>
                <a:latin typeface="Helvetica Neue"/>
                <a:ea typeface="Helvetica Neue"/>
                <a:cs typeface="Helvetica Neue"/>
                <a:sym typeface="Helvetica Neue"/>
              </a:rPr>
              <a:t>Not about wholesale learning everything you can do I excel in 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115000"/>
              </a:lnSpc>
              <a:spcBef>
                <a:spcPts val="1000"/>
              </a:spcBef>
              <a:spcAft>
                <a:spcPts val="1000"/>
              </a:spcAft>
              <a:buClr>
                <a:schemeClr val="dk1"/>
              </a:buClr>
              <a:buSzPts val="1100"/>
              <a:buFont typeface="Arial"/>
              <a:buNone/>
            </a:pPr>
            <a:r>
              <a:rPr lang="en" sz="1200">
                <a:solidFill>
                  <a:srgbClr val="333333"/>
                </a:solidFill>
                <a:highlight>
                  <a:schemeClr val="lt1"/>
                </a:highlight>
                <a:latin typeface="Helvetica Neue"/>
                <a:ea typeface="Helvetica Neue"/>
                <a:cs typeface="Helvetica Neue"/>
                <a:sym typeface="Helvetica Neue"/>
              </a:rPr>
              <a:t>We will learn technical skills that you can incrementally incorporate into your existing workflows. But a big part of interfacing between Excel and R is not only skillsets, it is mindsets. It is the mindset about how we think about data. How we shape data and organize data and analyze data. And how what we do now can make our analytical life better in the future.</a:t>
            </a:r>
            <a:endParaRPr sz="1200">
              <a:solidFill>
                <a:srgbClr val="333333"/>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7c9efab7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c9efab7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 is going to look like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start with our data, and keep it raw as we wrangle it in an organized and annotated way.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analyses will be clear and written in an open way, meaning expecting that others will want to read and understand it (this is important because those other people will most likely be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will create fully reproducible graphs, tables, and reports.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also going to back everything up with version control and use software to take care of bookkeeping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we’ll make it easy to understand and reproduce and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cd19ec15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cd19ec15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workshop data is primarily from the SB Long-Term Ecological Research Network.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Santa Barbara is where the 4 of us are based, it’s down the coast in California. We are up in the SF bay area now. The data are going to be from the SB Channel between the Islands and the coast: it’s data about marine fish and invertebrates.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This is purposely different from your day-to-day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Importance of learning with data that’s not your own. This data has years like your data might (ours are years), it has categories that your data might (ours might be locations, yours might be companies or orders or individuals)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idea of learning with data that is not your own is really critical for us because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i="1" lang="en"/>
              <a:t>The Long Term Ecological Research Network (LTER) consists of a group of over 1800 scientists and students studying ecological processes over extended temporal and spatial scales. Twenty-six LTER sites cover a diverse set of ecosystems. It is part of the International Long Term Ecological Research Network (ILTER)</a:t>
            </a:r>
            <a:endParaRPr i="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c8c7ee18f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c8c7ee18f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what data science looks like.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data science, no matter what your data, what your question, you will have to go through this process. </a:t>
            </a:r>
            <a:endParaRPr/>
          </a:p>
          <a:p>
            <a:pPr indent="0" lvl="0" marL="0" rtl="0" algn="l">
              <a:spcBef>
                <a:spcPts val="0"/>
              </a:spcBef>
              <a:spcAft>
                <a:spcPts val="0"/>
              </a:spcAft>
              <a:buNone/>
            </a:pPr>
            <a:r>
              <a:rPr lang="en"/>
              <a:t>Import: You will need to get it from whereever it is into software to analyze it. </a:t>
            </a:r>
            <a:endParaRPr/>
          </a:p>
          <a:p>
            <a:pPr indent="0" lvl="0" marL="0" rtl="0" algn="l">
              <a:spcBef>
                <a:spcPts val="0"/>
              </a:spcBef>
              <a:spcAft>
                <a:spcPts val="0"/>
              </a:spcAft>
              <a:buNone/>
            </a:pPr>
            <a:r>
              <a:rPr lang="en"/>
              <a:t>Tidy:</a:t>
            </a:r>
            <a:endParaRPr/>
          </a:p>
          <a:p>
            <a:pPr indent="0" lvl="0" marL="0" rtl="0" algn="l">
              <a:spcBef>
                <a:spcPts val="0"/>
              </a:spcBef>
              <a:spcAft>
                <a:spcPts val="0"/>
              </a:spcAft>
              <a:buNone/>
            </a:pPr>
            <a:r>
              <a:rPr lang="en"/>
              <a:t>Understand:</a:t>
            </a:r>
            <a:endParaRPr/>
          </a:p>
          <a:p>
            <a:pPr indent="0" lvl="0" marL="0" rtl="0" algn="l">
              <a:spcBef>
                <a:spcPts val="0"/>
              </a:spcBef>
              <a:spcAft>
                <a:spcPts val="0"/>
              </a:spcAft>
              <a:buNone/>
            </a:pPr>
            <a:r>
              <a:rPr lang="en"/>
              <a:t>Communicate.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wrangling. Getting your data tidy first and then operating on it rather than accommodating any weird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tidy data. Explain what tidy means: format/clean/wrangle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ca34c2539_2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ca34c2539_2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what data science looks like.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data science, no matter what your data, what your question, you will have to go through this process. </a:t>
            </a:r>
            <a:endParaRPr/>
          </a:p>
          <a:p>
            <a:pPr indent="0" lvl="0" marL="0" rtl="0" algn="l">
              <a:spcBef>
                <a:spcPts val="0"/>
              </a:spcBef>
              <a:spcAft>
                <a:spcPts val="0"/>
              </a:spcAft>
              <a:buNone/>
            </a:pPr>
            <a:r>
              <a:rPr lang="en"/>
              <a:t>Import: You will need to get it from whereever it is into software to analyze it. </a:t>
            </a:r>
            <a:endParaRPr/>
          </a:p>
          <a:p>
            <a:pPr indent="0" lvl="0" marL="0" rtl="0" algn="l">
              <a:spcBef>
                <a:spcPts val="0"/>
              </a:spcBef>
              <a:spcAft>
                <a:spcPts val="0"/>
              </a:spcAft>
              <a:buNone/>
            </a:pPr>
            <a:r>
              <a:rPr lang="en"/>
              <a:t>Tidy:</a:t>
            </a:r>
            <a:endParaRPr/>
          </a:p>
          <a:p>
            <a:pPr indent="0" lvl="0" marL="0" rtl="0" algn="l">
              <a:spcBef>
                <a:spcPts val="0"/>
              </a:spcBef>
              <a:spcAft>
                <a:spcPts val="0"/>
              </a:spcAft>
              <a:buNone/>
            </a:pPr>
            <a:r>
              <a:rPr lang="en"/>
              <a:t>Understand:</a:t>
            </a:r>
            <a:endParaRPr/>
          </a:p>
          <a:p>
            <a:pPr indent="0" lvl="0" marL="0" rtl="0" algn="l">
              <a:spcBef>
                <a:spcPts val="0"/>
              </a:spcBef>
              <a:spcAft>
                <a:spcPts val="0"/>
              </a:spcAft>
              <a:buNone/>
            </a:pPr>
            <a:r>
              <a:rPr lang="en"/>
              <a:t>Communicate.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wrangling. Getting your data tidy first aand then operating on it rather than accommodating any weird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tidy data. Explain what tidy means: format/clean/wrangle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ce1285f4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ce1285f4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115000"/>
              </a:lnSpc>
              <a:spcBef>
                <a:spcPts val="1000"/>
              </a:spcBef>
              <a:spcAft>
                <a:spcPts val="1000"/>
              </a:spcAft>
              <a:buNone/>
            </a:pPr>
            <a:r>
              <a:rPr lang="en" sz="1200">
                <a:solidFill>
                  <a:srgbClr val="333333"/>
                </a:solidFill>
                <a:highlight>
                  <a:schemeClr val="lt1"/>
                </a:highlight>
                <a:latin typeface="Helvetica Neue"/>
                <a:ea typeface="Helvetica Neue"/>
                <a:cs typeface="Helvetica Neue"/>
                <a:sym typeface="Helvetica Neue"/>
              </a:rPr>
              <a:t>This workshop is not only about learning R; we are going to learn a whole ecosytem of tools and practice  will help us develop good habits for working in a reproducible and collaborative way — critical attributes of the modern analyst.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ca34c2539_2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ca34c2539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n" sz="1200">
                <a:solidFill>
                  <a:srgbClr val="333333"/>
                </a:solidFill>
                <a:highlight>
                  <a:schemeClr val="lt1"/>
                </a:highlight>
                <a:latin typeface="Helvetica Neue"/>
                <a:ea typeface="Helvetica Neue"/>
                <a:cs typeface="Helvetica Neue"/>
                <a:sym typeface="Helvetica Neue"/>
              </a:rPr>
              <a:t>Use these workshop materials not only as a reference in the future but also for talking points so you can communicate the importance of these tools to your communities. A big part of this training is not only for you to learn these skills, but for you to also teach others and increase the value and practice of open data science in science as a whole.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c8c7ee18f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c8c7ee18f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ca48dbb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ca48dbb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c8c7ee18f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c8c7ee18f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c8c7ee18f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c8c7ee18f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seconds to introduce each of us 4</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c9efab71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c9efab71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c9efab71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c9efab71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c9efab71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c9efab71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cd19ec15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cd19ec15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ce837530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ce837530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ce837530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ce837530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ca34c2539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ca34c2539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cf19df8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cf19df8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ca34c2539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ca34c2539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cf19df8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cf19df8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ca34c2539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ca34c2539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7cf19df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cf19df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ce837530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ce837530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ce837530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ce837530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ce837530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ce837530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ce837530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ce837530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7cd19ec1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cd19ec1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cd19ec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cd19ec1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cd19ec1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cd19ec1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7cd19ec15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cd19ec15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7ca34c2539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ca34c2539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7ca34c2539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ca34c2539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You are all welcome here.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We are here to learn hands-on how to begin to interoperate between Excel and R.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Everyone is coming to this workshop with different experiences and skillsets; please be respectful of one another.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Everyone in this workshop is coming from a different place with different experiences and expectations. But everyone will learn something new here, because there is so much innovation in the data science world.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Instructors and helpers learn something new every time, from each other and from your questions. If you are already familiar with some of this material, focus on how we teach, and how you might teach it to others.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Use these workshop materials not only as a reference in the future but also for talking points so you can communicate the importance of these tools to your communities. A big part of this training is not only for you to learn these skills, but for you to also teach others and increase the value and practice of open data science in science as a whole.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10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ca34c2539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ca34c2539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7ce837530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ce837530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ce837530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ce837530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ce837530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ce837530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7cd19ec15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cd19ec15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ce83753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ce83753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ce837530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ce837530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7ce837530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ce837530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cd19ec15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cd19ec15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7cd19ec15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cd19ec15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c9efab71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c9efab71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You are all welcome here.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This workshop is all about welcoming Excel users to the world the world of R.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It’s going to be a fun and empowering workshop.</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Everyone in this workshop is coming with different experiences and expectations. Please be respectful of each other. Everyone is going to learn new things today, even us; we learn so much each time we teach because of your questions and insight. If you have a question we want you to feel comforatable raising your hand</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If you are already familiar with some of this material, focus on how we teach, and how you might teach it to others.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Some of you in this room are seasoned Excel users, some of you are taking your first step into data analysis.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10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7cd19ec15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7cd19ec15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7c8c7ee18f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c8c7ee18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7cf85e3f9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cf85e3f9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cf85e3f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cf85e3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ca34c2539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ca34c2539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seconds to introduce each of us 4</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ca34c2539_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ca34c2539_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7ca34c2539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ca34c2539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7cf85e3f9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cf85e3f9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cf85e3f9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cf85e3f9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https://twitter.com/jamiecmonty/status/1222219279963058176</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7cf85e3f9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cf85e3f9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ce837530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ce837530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all </a:t>
            </a:r>
            <a:r>
              <a:rPr lang="en">
                <a:solidFill>
                  <a:schemeClr val="dk1"/>
                </a:solidFill>
              </a:rPr>
              <a:t>feel like this because of  the community. And we’re going to do our best to help you feel like this as well.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7cf85e3f9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cf85e3f9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7cf85e3f9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cf85e3f9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7cf85e3f9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cf85e3f9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7cf85e3f9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cf85e3f9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7cf85e3f9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cf85e3f9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7cf85e3f9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cf85e3f9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7c8c7ee18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7c8c7ee18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7c8c7ee18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c8c7ee18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Placeholder slide from Jenny’s speakerdeck </a:t>
            </a:r>
            <a:r>
              <a:rPr lang="en" u="sng">
                <a:solidFill>
                  <a:schemeClr val="hlink"/>
                </a:solidFill>
                <a:hlinkClick r:id="rId2"/>
              </a:rPr>
              <a:t>https://speakerdeck.com/jennybc/reprex-reproducible-examples-with-r</a:t>
            </a:r>
            <a:r>
              <a:rPr lang="en"/>
              <a:t>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7cf85e3f9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cf85e3f9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7cd19ec15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7cd19ec15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c8c7ee1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c8c7ee1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matter how awesome we are at analyses/excel, we can feel like Luke (repetitive tasks, asking if you  want to save  changes)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7cf85e3f9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cf85e3f9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7c9efab71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c9efab71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7ca48dbb2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ca48dbb2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tidy data</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7ce837530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ce837530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7ce837530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7ce837530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7ca48dbb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7ca48dbb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7ca48dbb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ca48dbb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7ce837530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ce837530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7ce837530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7ce837530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cd19ec15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cd19ec15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c9efab71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c9efab71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Yoda  knows the Force (R/Rmd/tidyverse GitHub: everything we’ll learn today)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7c9efab71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c9efab71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Teamwork: this is the R community here at this conference. Developers, users, educators, it’s the best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spTree>
      <p:nvGrpSpPr>
        <p:cNvPr id="50" name="Shape 50"/>
        <p:cNvGrpSpPr/>
        <p:nvPr/>
      </p:nvGrpSpPr>
      <p:grpSpPr>
        <a:xfrm>
          <a:off x="0" y="0"/>
          <a:ext cx="0" cy="0"/>
          <a:chOff x="0" y="0"/>
          <a:chExt cx="0" cy="0"/>
        </a:xfrm>
      </p:grpSpPr>
      <p:sp>
        <p:nvSpPr>
          <p:cNvPr id="51" name="Google Shape;51;p13"/>
          <p:cNvSpPr/>
          <p:nvPr>
            <p:ph idx="2" type="pic"/>
          </p:nvPr>
        </p:nvSpPr>
        <p:spPr>
          <a:xfrm>
            <a:off x="0" y="0"/>
            <a:ext cx="9144000" cy="6099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404040"/>
              </a:buClr>
              <a:buSzPts val="2300"/>
              <a:buFont typeface="Source Sans Pro"/>
              <a:buChar char="•"/>
              <a:defRPr b="0" i="0" sz="1800" u="none" cap="none" strike="noStrike">
                <a:solidFill>
                  <a:srgbClr val="404040"/>
                </a:solidFill>
                <a:latin typeface="Source Sans Pro"/>
                <a:ea typeface="Source Sans Pro"/>
                <a:cs typeface="Source Sans Pro"/>
                <a:sym typeface="Source Sans Pro"/>
              </a:defRPr>
            </a:lvl1pPr>
            <a:lvl2pPr lvl="1" marR="0" rtl="0" algn="l">
              <a:lnSpc>
                <a:spcPct val="100000"/>
              </a:lnSpc>
              <a:spcBef>
                <a:spcPts val="2200"/>
              </a:spcBef>
              <a:spcAft>
                <a:spcPts val="0"/>
              </a:spcAft>
              <a:buClr>
                <a:srgbClr val="404040"/>
              </a:buClr>
              <a:buSzPts val="2300"/>
              <a:buFont typeface="Source Sans Pro"/>
              <a:buChar char="•"/>
              <a:defRPr b="0" i="0" sz="1800" u="none" cap="none" strike="noStrike">
                <a:solidFill>
                  <a:srgbClr val="404040"/>
                </a:solidFill>
                <a:latin typeface="Source Sans Pro"/>
                <a:ea typeface="Source Sans Pro"/>
                <a:cs typeface="Source Sans Pro"/>
                <a:sym typeface="Source Sans Pro"/>
              </a:defRPr>
            </a:lvl2pPr>
            <a:lvl3pPr lvl="2" marR="0" rtl="0" algn="l">
              <a:lnSpc>
                <a:spcPct val="100000"/>
              </a:lnSpc>
              <a:spcBef>
                <a:spcPts val="2200"/>
              </a:spcBef>
              <a:spcAft>
                <a:spcPts val="0"/>
              </a:spcAft>
              <a:buClr>
                <a:srgbClr val="404040"/>
              </a:buClr>
              <a:buSzPts val="2300"/>
              <a:buFont typeface="Source Sans Pro"/>
              <a:buChar char="•"/>
              <a:defRPr b="0" i="0" sz="1800" u="none" cap="none" strike="noStrike">
                <a:solidFill>
                  <a:srgbClr val="404040"/>
                </a:solidFill>
                <a:latin typeface="Source Sans Pro"/>
                <a:ea typeface="Source Sans Pro"/>
                <a:cs typeface="Source Sans Pro"/>
                <a:sym typeface="Source Sans Pro"/>
              </a:defRPr>
            </a:lvl3pPr>
            <a:lvl4pPr lvl="3" marR="0" rtl="0" algn="l">
              <a:lnSpc>
                <a:spcPct val="100000"/>
              </a:lnSpc>
              <a:spcBef>
                <a:spcPts val="2200"/>
              </a:spcBef>
              <a:spcAft>
                <a:spcPts val="0"/>
              </a:spcAft>
              <a:buClr>
                <a:srgbClr val="404040"/>
              </a:buClr>
              <a:buSzPts val="2300"/>
              <a:buFont typeface="Source Sans Pro"/>
              <a:buChar char="•"/>
              <a:defRPr b="0" i="0" sz="1800" u="none" cap="none" strike="noStrike">
                <a:solidFill>
                  <a:srgbClr val="404040"/>
                </a:solidFill>
                <a:latin typeface="Source Sans Pro"/>
                <a:ea typeface="Source Sans Pro"/>
                <a:cs typeface="Source Sans Pro"/>
                <a:sym typeface="Source Sans Pro"/>
              </a:defRPr>
            </a:lvl4pPr>
            <a:lvl5pPr lvl="4" marR="0" rtl="0" algn="l">
              <a:lnSpc>
                <a:spcPct val="100000"/>
              </a:lnSpc>
              <a:spcBef>
                <a:spcPts val="2200"/>
              </a:spcBef>
              <a:spcAft>
                <a:spcPts val="0"/>
              </a:spcAft>
              <a:buClr>
                <a:srgbClr val="404040"/>
              </a:buClr>
              <a:buSzPts val="2300"/>
              <a:buFont typeface="Source Sans Pro"/>
              <a:buChar char="•"/>
              <a:defRPr b="0" i="0" sz="1800" u="none" cap="none" strike="noStrike">
                <a:solidFill>
                  <a:srgbClr val="404040"/>
                </a:solidFill>
                <a:latin typeface="Source Sans Pro"/>
                <a:ea typeface="Source Sans Pro"/>
                <a:cs typeface="Source Sans Pro"/>
                <a:sym typeface="Source Sans Pro"/>
              </a:defRPr>
            </a:lvl5pPr>
            <a:lvl6pPr lvl="5" marR="0" rtl="0" algn="l">
              <a:lnSpc>
                <a:spcPct val="100000"/>
              </a:lnSpc>
              <a:spcBef>
                <a:spcPts val="2200"/>
              </a:spcBef>
              <a:spcAft>
                <a:spcPts val="0"/>
              </a:spcAft>
              <a:buClr>
                <a:srgbClr val="404040"/>
              </a:buClr>
              <a:buSzPts val="2300"/>
              <a:buFont typeface="Source Sans Pro"/>
              <a:buChar char="•"/>
              <a:defRPr b="0" i="0" sz="1800" u="none" cap="none" strike="noStrike">
                <a:solidFill>
                  <a:srgbClr val="404040"/>
                </a:solidFill>
                <a:latin typeface="Source Sans Pro"/>
                <a:ea typeface="Source Sans Pro"/>
                <a:cs typeface="Source Sans Pro"/>
                <a:sym typeface="Source Sans Pro"/>
              </a:defRPr>
            </a:lvl6pPr>
            <a:lvl7pPr lvl="6" marR="0" rtl="0" algn="l">
              <a:lnSpc>
                <a:spcPct val="100000"/>
              </a:lnSpc>
              <a:spcBef>
                <a:spcPts val="2200"/>
              </a:spcBef>
              <a:spcAft>
                <a:spcPts val="0"/>
              </a:spcAft>
              <a:buClr>
                <a:srgbClr val="404040"/>
              </a:buClr>
              <a:buSzPts val="2300"/>
              <a:buFont typeface="Source Sans Pro"/>
              <a:buChar char="•"/>
              <a:defRPr b="0" i="0" sz="1800" u="none" cap="none" strike="noStrike">
                <a:solidFill>
                  <a:srgbClr val="404040"/>
                </a:solidFill>
                <a:latin typeface="Source Sans Pro"/>
                <a:ea typeface="Source Sans Pro"/>
                <a:cs typeface="Source Sans Pro"/>
                <a:sym typeface="Source Sans Pro"/>
              </a:defRPr>
            </a:lvl7pPr>
            <a:lvl8pPr lvl="7" marR="0" rtl="0" algn="l">
              <a:lnSpc>
                <a:spcPct val="100000"/>
              </a:lnSpc>
              <a:spcBef>
                <a:spcPts val="2200"/>
              </a:spcBef>
              <a:spcAft>
                <a:spcPts val="0"/>
              </a:spcAft>
              <a:buClr>
                <a:srgbClr val="404040"/>
              </a:buClr>
              <a:buSzPts val="2300"/>
              <a:buFont typeface="Source Sans Pro"/>
              <a:buChar char="•"/>
              <a:defRPr b="0" i="0" sz="1800" u="none" cap="none" strike="noStrike">
                <a:solidFill>
                  <a:srgbClr val="404040"/>
                </a:solidFill>
                <a:latin typeface="Source Sans Pro"/>
                <a:ea typeface="Source Sans Pro"/>
                <a:cs typeface="Source Sans Pro"/>
                <a:sym typeface="Source Sans Pro"/>
              </a:defRPr>
            </a:lvl8pPr>
            <a:lvl9pPr lvl="8" marR="0" rtl="0" algn="l">
              <a:lnSpc>
                <a:spcPct val="100000"/>
              </a:lnSpc>
              <a:spcBef>
                <a:spcPts val="2200"/>
              </a:spcBef>
              <a:spcAft>
                <a:spcPts val="0"/>
              </a:spcAft>
              <a:buClr>
                <a:srgbClr val="404040"/>
              </a:buClr>
              <a:buSzPts val="2300"/>
              <a:buFont typeface="Source Sans Pro"/>
              <a:buChar char="•"/>
              <a:defRPr b="0" i="0" sz="1800" u="none" cap="none" strike="noStrike">
                <a:solidFill>
                  <a:srgbClr val="404040"/>
                </a:solidFill>
                <a:latin typeface="Source Sans Pro"/>
                <a:ea typeface="Source Sans Pro"/>
                <a:cs typeface="Source Sans Pro"/>
                <a:sym typeface="Source Sans Pro"/>
              </a:defRPr>
            </a:lvl9pPr>
          </a:lstStyle>
          <a:p/>
        </p:txBody>
      </p:sp>
      <p:sp>
        <p:nvSpPr>
          <p:cNvPr id="52" name="Google Shape;52;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T Sans"/>
              <a:buNone/>
              <a:defRPr sz="2800">
                <a:solidFill>
                  <a:schemeClr val="dk1"/>
                </a:solidFill>
                <a:latin typeface="PT Sans"/>
                <a:ea typeface="PT Sans"/>
                <a:cs typeface="PT Sans"/>
                <a:sym typeface="PT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T Sans"/>
              <a:buChar char="●"/>
              <a:defRPr sz="1800">
                <a:solidFill>
                  <a:schemeClr val="dk2"/>
                </a:solidFill>
                <a:latin typeface="PT Sans"/>
                <a:ea typeface="PT Sans"/>
                <a:cs typeface="PT Sans"/>
                <a:sym typeface="PT Sans"/>
              </a:defRPr>
            </a:lvl1pPr>
            <a:lvl2pPr indent="-317500" lvl="1" marL="914400" rtl="0">
              <a:lnSpc>
                <a:spcPct val="115000"/>
              </a:lnSpc>
              <a:spcBef>
                <a:spcPts val="1600"/>
              </a:spcBef>
              <a:spcAft>
                <a:spcPts val="0"/>
              </a:spcAft>
              <a:buClr>
                <a:schemeClr val="dk2"/>
              </a:buClr>
              <a:buSzPts val="1400"/>
              <a:buFont typeface="PT Sans"/>
              <a:buChar char="○"/>
              <a:defRPr>
                <a:solidFill>
                  <a:schemeClr val="dk2"/>
                </a:solidFill>
                <a:latin typeface="PT Sans"/>
                <a:ea typeface="PT Sans"/>
                <a:cs typeface="PT Sans"/>
                <a:sym typeface="PT Sans"/>
              </a:defRPr>
            </a:lvl2pPr>
            <a:lvl3pPr indent="-317500" lvl="2" marL="1371600" rtl="0">
              <a:lnSpc>
                <a:spcPct val="115000"/>
              </a:lnSpc>
              <a:spcBef>
                <a:spcPts val="1600"/>
              </a:spcBef>
              <a:spcAft>
                <a:spcPts val="0"/>
              </a:spcAft>
              <a:buClr>
                <a:schemeClr val="dk2"/>
              </a:buClr>
              <a:buSzPts val="1400"/>
              <a:buFont typeface="PT Sans"/>
              <a:buChar char="■"/>
              <a:defRPr>
                <a:solidFill>
                  <a:schemeClr val="dk2"/>
                </a:solidFill>
                <a:latin typeface="PT Sans"/>
                <a:ea typeface="PT Sans"/>
                <a:cs typeface="PT Sans"/>
                <a:sym typeface="PT Sans"/>
              </a:defRPr>
            </a:lvl3pPr>
            <a:lvl4pPr indent="-317500" lvl="3" marL="1828800" rtl="0">
              <a:lnSpc>
                <a:spcPct val="115000"/>
              </a:lnSpc>
              <a:spcBef>
                <a:spcPts val="1600"/>
              </a:spcBef>
              <a:spcAft>
                <a:spcPts val="0"/>
              </a:spcAft>
              <a:buClr>
                <a:schemeClr val="dk2"/>
              </a:buClr>
              <a:buSzPts val="1400"/>
              <a:buFont typeface="PT Sans"/>
              <a:buChar char="●"/>
              <a:defRPr>
                <a:solidFill>
                  <a:schemeClr val="dk2"/>
                </a:solidFill>
                <a:latin typeface="PT Sans"/>
                <a:ea typeface="PT Sans"/>
                <a:cs typeface="PT Sans"/>
                <a:sym typeface="PT Sans"/>
              </a:defRPr>
            </a:lvl4pPr>
            <a:lvl5pPr indent="-317500" lvl="4" marL="2286000" rtl="0">
              <a:lnSpc>
                <a:spcPct val="115000"/>
              </a:lnSpc>
              <a:spcBef>
                <a:spcPts val="1600"/>
              </a:spcBef>
              <a:spcAft>
                <a:spcPts val="0"/>
              </a:spcAft>
              <a:buClr>
                <a:schemeClr val="dk2"/>
              </a:buClr>
              <a:buSzPts val="1400"/>
              <a:buFont typeface="PT Sans"/>
              <a:buChar char="○"/>
              <a:defRPr>
                <a:solidFill>
                  <a:schemeClr val="dk2"/>
                </a:solidFill>
                <a:latin typeface="PT Sans"/>
                <a:ea typeface="PT Sans"/>
                <a:cs typeface="PT Sans"/>
                <a:sym typeface="PT Sans"/>
              </a:defRPr>
            </a:lvl5pPr>
            <a:lvl6pPr indent="-317500" lvl="5" marL="2743200" rtl="0">
              <a:lnSpc>
                <a:spcPct val="115000"/>
              </a:lnSpc>
              <a:spcBef>
                <a:spcPts val="1600"/>
              </a:spcBef>
              <a:spcAft>
                <a:spcPts val="0"/>
              </a:spcAft>
              <a:buClr>
                <a:schemeClr val="dk2"/>
              </a:buClr>
              <a:buSzPts val="1400"/>
              <a:buFont typeface="PT Sans"/>
              <a:buChar char="■"/>
              <a:defRPr>
                <a:solidFill>
                  <a:schemeClr val="dk2"/>
                </a:solidFill>
                <a:latin typeface="PT Sans"/>
                <a:ea typeface="PT Sans"/>
                <a:cs typeface="PT Sans"/>
                <a:sym typeface="PT Sans"/>
              </a:defRPr>
            </a:lvl6pPr>
            <a:lvl7pPr indent="-317500" lvl="6" marL="3200400" rtl="0">
              <a:lnSpc>
                <a:spcPct val="115000"/>
              </a:lnSpc>
              <a:spcBef>
                <a:spcPts val="1600"/>
              </a:spcBef>
              <a:spcAft>
                <a:spcPts val="0"/>
              </a:spcAft>
              <a:buClr>
                <a:schemeClr val="dk2"/>
              </a:buClr>
              <a:buSzPts val="1400"/>
              <a:buFont typeface="PT Sans"/>
              <a:buChar char="●"/>
              <a:defRPr>
                <a:solidFill>
                  <a:schemeClr val="dk2"/>
                </a:solidFill>
                <a:latin typeface="PT Sans"/>
                <a:ea typeface="PT Sans"/>
                <a:cs typeface="PT Sans"/>
                <a:sym typeface="PT Sans"/>
              </a:defRPr>
            </a:lvl7pPr>
            <a:lvl8pPr indent="-317500" lvl="7" marL="3657600" rtl="0">
              <a:lnSpc>
                <a:spcPct val="115000"/>
              </a:lnSpc>
              <a:spcBef>
                <a:spcPts val="1600"/>
              </a:spcBef>
              <a:spcAft>
                <a:spcPts val="0"/>
              </a:spcAft>
              <a:buClr>
                <a:schemeClr val="dk2"/>
              </a:buClr>
              <a:buSzPts val="1400"/>
              <a:buFont typeface="PT Sans"/>
              <a:buChar char="○"/>
              <a:defRPr>
                <a:solidFill>
                  <a:schemeClr val="dk2"/>
                </a:solidFill>
                <a:latin typeface="PT Sans"/>
                <a:ea typeface="PT Sans"/>
                <a:cs typeface="PT Sans"/>
                <a:sym typeface="PT Sans"/>
              </a:defRPr>
            </a:lvl8pPr>
            <a:lvl9pPr indent="-317500" lvl="8" marL="4114800" rtl="0">
              <a:lnSpc>
                <a:spcPct val="115000"/>
              </a:lnSpc>
              <a:spcBef>
                <a:spcPts val="1600"/>
              </a:spcBef>
              <a:spcAft>
                <a:spcPts val="1600"/>
              </a:spcAft>
              <a:buClr>
                <a:schemeClr val="dk2"/>
              </a:buClr>
              <a:buSzPts val="1400"/>
              <a:buFont typeface="PT Sans"/>
              <a:buChar char="■"/>
              <a:defRPr>
                <a:solidFill>
                  <a:schemeClr val="dk2"/>
                </a:solidFill>
                <a:latin typeface="PT Sans"/>
                <a:ea typeface="PT Sans"/>
                <a:cs typeface="PT Sans"/>
                <a:sym typeface="PT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hyperlink" Target="https://rstd.io/conf20-r-exce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en.wikipedia.org/wiki/Channel_Islands_(California)" TargetMode="External"/><Relationship Id="rId5" Type="http://schemas.openxmlformats.org/officeDocument/2006/relationships/hyperlink" Target="https://www.google.com/url?sa=t&amp;rct=j&amp;q=&amp;esrc=s&amp;source=web&amp;cd=1&amp;cad=rja&amp;uact=8&amp;ved=2ahUKEwjqhMOhspvnAhUzO30KHYpLBwcQFjAAegQICxAC&amp;url=https%3A%2F%2Flternet.edu%2F&amp;usg=AOvVaw1GkZs8DIEvMPAexAejAd5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hyperlink" Target="http://r4ds.had.co.nz/index.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hyperlink" Target="http://r4ds.had.co.nz/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rstd.io/conf20-r-excel"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hyperlink" Target="https://rviews.rstudio.com/2017/06/08/what-is-the-tidyverse/"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s://github.com/allisonhorst" TargetMode="External"/><Relationship Id="rId10" Type="http://schemas.openxmlformats.org/officeDocument/2006/relationships/hyperlink" Target="https://twitter.com/allison_horst" TargetMode="External"/><Relationship Id="rId13" Type="http://schemas.openxmlformats.org/officeDocument/2006/relationships/hyperlink" Target="https://twitter.com/jamiecmonty" TargetMode="External"/><Relationship Id="rId12" Type="http://schemas.openxmlformats.org/officeDocument/2006/relationships/image" Target="../media/image7.jpg"/><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twitter.com/juliesquid" TargetMode="External"/><Relationship Id="rId4" Type="http://schemas.openxmlformats.org/officeDocument/2006/relationships/hyperlink" Target="https://twitter.com/juliesquid" TargetMode="External"/><Relationship Id="rId9" Type="http://schemas.openxmlformats.org/officeDocument/2006/relationships/image" Target="../media/image3.jpg"/><Relationship Id="rId15" Type="http://schemas.openxmlformats.org/officeDocument/2006/relationships/image" Target="../media/image1.jpg"/><Relationship Id="rId14" Type="http://schemas.openxmlformats.org/officeDocument/2006/relationships/hyperlink" Target="https://github.com/jamiecmontgomery" TargetMode="External"/><Relationship Id="rId5" Type="http://schemas.openxmlformats.org/officeDocument/2006/relationships/hyperlink" Target="https://github.com/jules32" TargetMode="External"/><Relationship Id="rId6" Type="http://schemas.openxmlformats.org/officeDocument/2006/relationships/image" Target="../media/image49.png"/><Relationship Id="rId7" Type="http://schemas.openxmlformats.org/officeDocument/2006/relationships/hyperlink" Target="https://twitter.com/ECOuture9" TargetMode="External"/><Relationship Id="rId8" Type="http://schemas.openxmlformats.org/officeDocument/2006/relationships/hyperlink" Target="https://github.com/couture32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amzn.to/2ef1eWp" TargetMode="External"/><Relationship Id="rId4" Type="http://schemas.openxmlformats.org/officeDocument/2006/relationships/hyperlink" Target="http://amzn.to/2ef1eWp" TargetMode="External"/><Relationship Id="rId5" Type="http://schemas.openxmlformats.org/officeDocument/2006/relationships/hyperlink" Target="https://ggplot2.tidyverse.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en.wikipedia.org/wiki/Pivot_tab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hyperlink" Target="http://www.rstudio.com/wp-content/uploads/2015/02/data-wrangling-cheatsheet.pdf" TargetMode="External"/><Relationship Id="rId5" Type="http://schemas.openxmlformats.org/officeDocument/2006/relationships/hyperlink" Target="https://rstudio.com/resources/cheatshee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r4ds.had.co.nz/tidy-data.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hyperlink" Target="https://r4ds.had.co.nz/tidy-data.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hyperlink" Target="http://r4ds.had.co.nz/index.html" TargetMode="External"/><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1" Type="http://schemas.openxmlformats.org/officeDocument/2006/relationships/hyperlink" Target="https://git-scm.com/downloads" TargetMode="External"/><Relationship Id="rId10" Type="http://schemas.openxmlformats.org/officeDocument/2006/relationships/hyperlink" Target="https://happygitwithr.com/github-acct.html" TargetMode="External"/><Relationship Id="rId13" Type="http://schemas.openxmlformats.org/officeDocument/2006/relationships/hyperlink" Target="https://drive.google.com/drive/folders/1RywSUw8hxETlROdIhLIntxPsZq0tKSdS?usp=sharing" TargetMode="External"/><Relationship Id="rId12" Type="http://schemas.openxmlformats.org/officeDocument/2006/relationships/hyperlink" Target="https://git-scm.com/downloads"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cloud.r-project.org/" TargetMode="External"/><Relationship Id="rId4" Type="http://schemas.openxmlformats.org/officeDocument/2006/relationships/hyperlink" Target="https://cloud.r-project.org/" TargetMode="External"/><Relationship Id="rId9" Type="http://schemas.openxmlformats.org/officeDocument/2006/relationships/hyperlink" Target="https://happygitwithr.com/github-acct.html" TargetMode="External"/><Relationship Id="rId14" Type="http://schemas.openxmlformats.org/officeDocument/2006/relationships/hyperlink" Target="https://drive.google.com/drive/folders/1RywSUw8hxETlROdIhLIntxPsZq0tKSdS?usp=sharing" TargetMode="External"/><Relationship Id="rId5" Type="http://schemas.openxmlformats.org/officeDocument/2006/relationships/hyperlink" Target="http://www.rstudio.com/download" TargetMode="External"/><Relationship Id="rId6" Type="http://schemas.openxmlformats.org/officeDocument/2006/relationships/hyperlink" Target="http://www.rstudio.com/download" TargetMode="External"/><Relationship Id="rId7" Type="http://schemas.openxmlformats.org/officeDocument/2006/relationships/hyperlink" Target="https://github.com" TargetMode="External"/><Relationship Id="rId8" Type="http://schemas.openxmlformats.org/officeDocument/2006/relationships/hyperlink" Target="https://github.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swcarpentry.github.io/r-novice-gapminder/14-tidyr/" TargetMode="Externa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20" Type="http://schemas.openxmlformats.org/officeDocument/2006/relationships/hyperlink" Target="https://twitter.com/roknowtifier" TargetMode="External"/><Relationship Id="rId22" Type="http://schemas.openxmlformats.org/officeDocument/2006/relationships/image" Target="../media/image21.png"/><Relationship Id="rId21" Type="http://schemas.openxmlformats.org/officeDocument/2006/relationships/hyperlink" Target="https://twitter.com/rocitations" TargetMode="External"/><Relationship Id="rId24" Type="http://schemas.openxmlformats.org/officeDocument/2006/relationships/image" Target="../media/image18.jpg"/><Relationship Id="rId23"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hyperlink" Target="https://www.r-consortium.org/projects/r-user-group-support-program" TargetMode="External"/><Relationship Id="rId4" Type="http://schemas.openxmlformats.org/officeDocument/2006/relationships/hyperlink" Target="https://twitter.com/la_Rusers" TargetMode="External"/><Relationship Id="rId9" Type="http://schemas.openxmlformats.org/officeDocument/2006/relationships/hyperlink" Target="https://t.co/sj1drHaJ97?amp=1" TargetMode="External"/><Relationship Id="rId26" Type="http://schemas.openxmlformats.org/officeDocument/2006/relationships/image" Target="../media/image17.jpg"/><Relationship Id="rId25" Type="http://schemas.openxmlformats.org/officeDocument/2006/relationships/image" Target="../media/image23.png"/><Relationship Id="rId5" Type="http://schemas.openxmlformats.org/officeDocument/2006/relationships/hyperlink" Target="https://jumpingrivers.github.io/meetingsR/r-user-groups.html" TargetMode="External"/><Relationship Id="rId6" Type="http://schemas.openxmlformats.org/officeDocument/2006/relationships/hyperlink" Target="https://carpentries.org/" TargetMode="External"/><Relationship Id="rId7" Type="http://schemas.openxmlformats.org/officeDocument/2006/relationships/hyperlink" Target="https://twitter.com/thecarpentries/" TargetMode="External"/><Relationship Id="rId8" Type="http://schemas.openxmlformats.org/officeDocument/2006/relationships/hyperlink" Target="https://twitter.com/R4DScommunity" TargetMode="External"/><Relationship Id="rId11" Type="http://schemas.openxmlformats.org/officeDocument/2006/relationships/hyperlink" Target="https://twitter.com/R4DS_es" TargetMode="External"/><Relationship Id="rId10" Type="http://schemas.openxmlformats.org/officeDocument/2006/relationships/hyperlink" Target="https://twitter.com/search?q=%23tidytuesday&amp;src=typed_query" TargetMode="External"/><Relationship Id="rId13" Type="http://schemas.openxmlformats.org/officeDocument/2006/relationships/hyperlink" Target="https://twitter.com/rstudio" TargetMode="External"/><Relationship Id="rId12" Type="http://schemas.openxmlformats.org/officeDocument/2006/relationships/hyperlink" Target="https://community.rstudio.com/" TargetMode="External"/><Relationship Id="rId15" Type="http://schemas.openxmlformats.org/officeDocument/2006/relationships/hyperlink" Target="https://rladies.org/" TargetMode="External"/><Relationship Id="rId14" Type="http://schemas.openxmlformats.org/officeDocument/2006/relationships/image" Target="../media/image26.png"/><Relationship Id="rId17" Type="http://schemas.openxmlformats.org/officeDocument/2006/relationships/hyperlink" Target="https://twitter.com/wearerladies?lang=en" TargetMode="External"/><Relationship Id="rId16" Type="http://schemas.openxmlformats.org/officeDocument/2006/relationships/hyperlink" Target="https://twitter.com/rladiesglobal?lang=en" TargetMode="External"/><Relationship Id="rId19" Type="http://schemas.openxmlformats.org/officeDocument/2006/relationships/hyperlink" Target="https://twitter.com/ropensci" TargetMode="External"/><Relationship Id="rId18" Type="http://schemas.openxmlformats.org/officeDocument/2006/relationships/hyperlink" Target="https://ropensci.or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firke.github.io/janitor/index.html" TargetMode="External"/><Relationship Id="rId4" Type="http://schemas.openxmlformats.org/officeDocument/2006/relationships/image" Target="../media/image38.png"/><Relationship Id="rId5" Type="http://schemas.openxmlformats.org/officeDocument/2006/relationships/hyperlink" Target="http://sfirke.github.io/janitor/reference/excel_numeric_to_date.html" TargetMode="External"/><Relationship Id="rId6" Type="http://schemas.openxmlformats.org/officeDocument/2006/relationships/hyperlink" Target="https://twitter.com/healthandstats/status/1220107229094793216" TargetMode="External"/><Relationship Id="rId7"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gist.github.com/mrecos" TargetMode="External"/><Relationship Id="rId4" Type="http://schemas.openxmlformats.org/officeDocument/2006/relationships/image" Target="../media/image33.png"/><Relationship Id="rId5" Type="http://schemas.openxmlformats.org/officeDocument/2006/relationships/hyperlink" Target="https://twitter.com/Md_Harris/status/1074469302974193665/photo/1" TargetMode="External"/><Relationship Id="rId6" Type="http://schemas.openxmlformats.org/officeDocument/2006/relationships/hyperlink" Target="https://twitter.com/Md_Harris/status/1074469302974193665/photo/1"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twitter.com/JennyBryan/status/1074339217986138113" TargetMode="External"/><Relationship Id="rId4" Type="http://schemas.openxmlformats.org/officeDocument/2006/relationships/image" Target="../media/image30.png"/><Relationship Id="rId5"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twitter.com/jafflerbach/status/1115994035322097664" TargetMode="External"/><Relationship Id="rId4" Type="http://schemas.openxmlformats.org/officeDocument/2006/relationships/image" Target="../media/image32.png"/><Relationship Id="rId5" Type="http://schemas.openxmlformats.org/officeDocument/2006/relationships/hyperlink" Target="https://twitter.com/Ian_Bellio/status/1219768007255216128" TargetMode="External"/><Relationship Id="rId6"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hyperlink" Target="https://www.twitter.com/hamillhimself/" TargetMode="Externa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hyperlink" Target="https://twitter.com/hadleywickham" TargetMode="External"/><Relationship Id="rId4" Type="http://schemas.openxmlformats.org/officeDocument/2006/relationships/hyperlink" Target="https://twitter.com/JennyBryan" TargetMode="External"/><Relationship Id="rId9" Type="http://schemas.openxmlformats.org/officeDocument/2006/relationships/hyperlink" Target="https://twitter.com/jamiecmonty" TargetMode="External"/><Relationship Id="rId5" Type="http://schemas.openxmlformats.org/officeDocument/2006/relationships/hyperlink" Target="https://twitter.com/ropensci" TargetMode="External"/><Relationship Id="rId6" Type="http://schemas.openxmlformats.org/officeDocument/2006/relationships/hyperlink" Target="https://twitter.com/https://twitter.com/WeAreRLadies" TargetMode="External"/><Relationship Id="rId7" Type="http://schemas.openxmlformats.org/officeDocument/2006/relationships/hyperlink" Target="https://twitter.com/juliesquid" TargetMode="External"/><Relationship Id="rId8" Type="http://schemas.openxmlformats.org/officeDocument/2006/relationships/hyperlink" Target="https://twitter.com/allison_horst" TargetMode="External"/><Relationship Id="rId10" Type="http://schemas.openxmlformats.org/officeDocument/2006/relationships/hyperlink" Target="https://twitter.com/ECOuture9"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hyperlink" Target="https://www.google.com/search?client=firefox-b-1-d&amp;ei=rYkwXrzNNNjz-gTCxYqIAQ&amp;q=Error%3A++is+not+an+exported+object+from+%27namespace%3Atidyr%27&amp;oq=Error%3A++is+not+an+exported+object+from+%27namespace%3Atidyr%27&amp;gs_l=psy-ab.3...15135.17155..17570...0.3..0.75.215.3......0....1..gws-wiz.......0i71.oHFhKyD793k&amp;ved=0ahUKEwj818SGgqfnAhXYuZ4KHcKiAhEQ4dUDCAo&amp;uact=5" TargetMode="External"/><Relationship Id="rId4" Type="http://schemas.openxmlformats.org/officeDocument/2006/relationships/hyperlink" Target="https://www.google.com/search?client=firefox-b-1-d&amp;ei=zYkwXuTHA4r4-gTImZGoAQ&amp;q=Error%3A++is+not+an+exported+object+from+r&amp;oq=Error%3A++is+not+an+exported+object+from+r&amp;gs_l=psy-ab.3..0i22i30l2.3984.3984..4766...0.3..0.109.109.0j1......0....1..gws-wiz.......0i71.YpzwkAGuV_w&amp;ved=0ahUKEwik4rSVgqfnAhUKvJ4KHchMBBUQ4dUDCAo&amp;uact=5" TargetMode="External"/><Relationship Id="rId5" Type="http://schemas.openxmlformats.org/officeDocument/2006/relationships/hyperlink" Target="https://community.rstudio.com/t/error-items-is-not-an-exported-object-from-namespace-cfsales/28511"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github.com/tidyverse/ggplot2/issues" TargetMode="External"/><Relationship Id="rId4" Type="http://schemas.openxmlformats.org/officeDocument/2006/relationships/image" Target="../media/image39.png"/><Relationship Id="rId5" Type="http://schemas.openxmlformats.org/officeDocument/2006/relationships/hyperlink" Target="https://github.com/MozillaFestival/mozfest-program-2018/issues" TargetMode="External"/><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hyperlink" Target="https://github.com/OHI-Science/globalfellows-issues/issue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hyperlink" Target="http://rstd.io/ws-surve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hyperlink" Target="http://r4ds.had.co.nz"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hyperlink" Target="https://cran.r-project.org/web/views/" TargetMode="External"/><Relationship Id="rId4" Type="http://schemas.openxmlformats.org/officeDocument/2006/relationships/hyperlink" Target="https://ropensci.org/packages/" TargetMode="External"/><Relationship Id="rId9" Type="http://schemas.openxmlformats.org/officeDocument/2006/relationships/hyperlink" Target="https://rstudio-conf-2020.github.io/r-for-excel/" TargetMode="External"/><Relationship Id="rId5" Type="http://schemas.openxmlformats.org/officeDocument/2006/relationships/hyperlink" Target="https://carpentries.org/" TargetMode="External"/><Relationship Id="rId6" Type="http://schemas.openxmlformats.org/officeDocument/2006/relationships/hyperlink" Target="https://r4ds.had.co.nz/" TargetMode="External"/><Relationship Id="rId7" Type="http://schemas.openxmlformats.org/officeDocument/2006/relationships/hyperlink" Target="https://www.rfordatasci.com/" TargetMode="External"/><Relationship Id="rId8" Type="http://schemas.openxmlformats.org/officeDocument/2006/relationships/hyperlink" Target="https://community.rstudio.com/" TargetMode="External"/><Relationship Id="rId11" Type="http://schemas.openxmlformats.org/officeDocument/2006/relationships/hyperlink" Target="https://resources.rstudio.com/webinars" TargetMode="External"/><Relationship Id="rId10" Type="http://schemas.openxmlformats.org/officeDocument/2006/relationships/hyperlink" Target="http://sfirke.github.io/janitor/" TargetMode="External"/><Relationship Id="rId13" Type="http://schemas.openxmlformats.org/officeDocument/2006/relationships/hyperlink" Target="http://nssdeviations.com/episode-9-spreadsheet-drama" TargetMode="External"/><Relationship Id="rId12" Type="http://schemas.openxmlformats.org/officeDocument/2006/relationships/hyperlink" Target="https://speakerdeck.com/jennybc/"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hyperlink" Target="https://github.com/r-rudra/tidycells" TargetMode="External"/><Relationship Id="rId4" Type="http://schemas.openxmlformats.org/officeDocument/2006/relationships/hyperlink" Target="https://nacnudus.github.io/spreadsheet-munging-strategie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hyperlink" Target="https://www.nature.com/articles/s41559-017-0160" TargetMode="External"/><Relationship Id="rId4" Type="http://schemas.openxmlformats.org/officeDocument/2006/relationships/hyperlink" Target="https://www.nature.com/articles/d41586-019-03335-4" TargetMode="External"/><Relationship Id="rId5" Type="http://schemas.openxmlformats.org/officeDocument/2006/relationships/hyperlink" Target="https://blogs.scientificamerican.com/observations/open-software-means-kinder-science/" TargetMode="External"/><Relationship Id="rId6" Type="http://schemas.openxmlformats.org/officeDocument/2006/relationships/hyperlink" Target="https://www.openscapes.org/"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hyperlink" Target="http://rstd.io/ws-surve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descr="conf-fw-cta.jpg" id="57" name="Google Shape;57;p14"/>
          <p:cNvPicPr preferRelativeResize="0"/>
          <p:nvPr>
            <p:ph idx="2" type="pic"/>
          </p:nvPr>
        </p:nvPicPr>
        <p:blipFill rotWithShape="1">
          <a:blip r:embed="rId3">
            <a:alphaModFix/>
          </a:blip>
          <a:srcRect b="12495" l="0" r="0" t="12502"/>
          <a:stretch/>
        </p:blipFill>
        <p:spPr>
          <a:xfrm>
            <a:off x="0" y="0"/>
            <a:ext cx="9144000" cy="5143500"/>
          </a:xfrm>
          <a:prstGeom prst="rect">
            <a:avLst/>
          </a:prstGeom>
          <a:noFill/>
          <a:ln>
            <a:noFill/>
          </a:ln>
        </p:spPr>
      </p:pic>
      <p:sp>
        <p:nvSpPr>
          <p:cNvPr id="58" name="Google Shape;58;p14"/>
          <p:cNvSpPr txBox="1"/>
          <p:nvPr>
            <p:ph idx="4294967295" type="title"/>
          </p:nvPr>
        </p:nvSpPr>
        <p:spPr>
          <a:xfrm>
            <a:off x="311700" y="136800"/>
            <a:ext cx="844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R for Excel Users</a:t>
            </a:r>
            <a:endParaRPr/>
          </a:p>
          <a:p>
            <a:pPr indent="0" lvl="0" marL="0" rtl="0" algn="l">
              <a:spcBef>
                <a:spcPts val="0"/>
              </a:spcBef>
              <a:spcAft>
                <a:spcPts val="0"/>
              </a:spcAft>
              <a:buClr>
                <a:schemeClr val="dk1"/>
              </a:buClr>
              <a:buSzPts val="1100"/>
              <a:buFont typeface="Arial"/>
              <a:buNone/>
            </a:pPr>
            <a:r>
              <a:rPr lang="en" sz="2400"/>
              <a:t>Slides accompanying workshop lessons: </a:t>
            </a:r>
            <a:r>
              <a:rPr lang="en" sz="2400" u="sng">
                <a:solidFill>
                  <a:schemeClr val="accent5"/>
                </a:solidFill>
                <a:hlinkClick r:id="rId4">
                  <a:extLst>
                    <a:ext uri="{A12FA001-AC4F-418D-AE19-62706E023703}">
                      <ahyp:hlinkClr val="tx"/>
                    </a:ext>
                  </a:extLst>
                </a:hlinkClick>
              </a:rPr>
              <a:t>rstd.io/conf20-r-excel</a:t>
            </a:r>
            <a:endParaRPr sz="2400"/>
          </a:p>
          <a:p>
            <a:pPr indent="0" lvl="0" marL="0" rtl="0" algn="l">
              <a:spcBef>
                <a:spcPts val="0"/>
              </a:spcBef>
              <a:spcAft>
                <a:spcPts val="0"/>
              </a:spcAft>
              <a:buClr>
                <a:schemeClr val="dk1"/>
              </a:buClr>
              <a:buSzPts val="1100"/>
              <a:buFont typeface="Arial"/>
              <a:buNone/>
            </a:pPr>
            <a:r>
              <a:rPr lang="en" sz="2400"/>
              <a:t>RStudio::conf(2020) </a:t>
            </a:r>
            <a:endParaRPr sz="24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solidFill>
                <a:srgbClr val="EFEFEF"/>
              </a:solidFill>
            </a:endParaRPr>
          </a:p>
          <a:p>
            <a:pPr indent="0" lvl="0" marL="0" rtl="0" algn="r">
              <a:spcBef>
                <a:spcPts val="0"/>
              </a:spcBef>
              <a:spcAft>
                <a:spcPts val="0"/>
              </a:spcAft>
              <a:buNone/>
            </a:pPr>
            <a:r>
              <a:rPr b="1" lang="en" sz="1800">
                <a:solidFill>
                  <a:srgbClr val="EFEFEF"/>
                </a:solidFill>
              </a:rPr>
              <a:t>Instructors: </a:t>
            </a:r>
            <a:r>
              <a:rPr lang="en" sz="1800">
                <a:solidFill>
                  <a:srgbClr val="EFEFEF"/>
                </a:solidFill>
              </a:rPr>
              <a:t>Dr. Julie Lowndes</a:t>
            </a:r>
            <a:endParaRPr b="1" sz="1800">
              <a:solidFill>
                <a:srgbClr val="EFEFEF"/>
              </a:solidFill>
            </a:endParaRPr>
          </a:p>
          <a:p>
            <a:pPr indent="0" lvl="0" marL="0" rtl="0" algn="r">
              <a:spcBef>
                <a:spcPts val="0"/>
              </a:spcBef>
              <a:spcAft>
                <a:spcPts val="0"/>
              </a:spcAft>
              <a:buClr>
                <a:schemeClr val="dk1"/>
              </a:buClr>
              <a:buSzPts val="1100"/>
              <a:buFont typeface="Arial"/>
              <a:buNone/>
            </a:pPr>
            <a:r>
              <a:rPr lang="en" sz="1800">
                <a:solidFill>
                  <a:srgbClr val="EFEFEF"/>
                </a:solidFill>
              </a:rPr>
              <a:t>Dr. Allison Horst</a:t>
            </a:r>
            <a:endParaRPr sz="1800">
              <a:solidFill>
                <a:srgbClr val="EFEFEF"/>
              </a:solidFill>
            </a:endParaRPr>
          </a:p>
          <a:p>
            <a:pPr indent="0" lvl="0" marL="0" rtl="0" algn="r">
              <a:spcBef>
                <a:spcPts val="0"/>
              </a:spcBef>
              <a:spcAft>
                <a:spcPts val="0"/>
              </a:spcAft>
              <a:buClr>
                <a:schemeClr val="dk1"/>
              </a:buClr>
              <a:buSzPts val="1100"/>
              <a:buFont typeface="Arial"/>
              <a:buNone/>
            </a:pPr>
            <a:r>
              <a:rPr b="1" lang="en" sz="1800">
                <a:solidFill>
                  <a:srgbClr val="EFEFEF"/>
                </a:solidFill>
              </a:rPr>
              <a:t>TAs: </a:t>
            </a:r>
            <a:r>
              <a:rPr lang="en" sz="1800">
                <a:solidFill>
                  <a:srgbClr val="EFEFEF"/>
                </a:solidFill>
              </a:rPr>
              <a:t>Jamie Montgomery</a:t>
            </a:r>
            <a:endParaRPr sz="1800">
              <a:solidFill>
                <a:srgbClr val="EFEFEF"/>
              </a:solidFill>
            </a:endParaRPr>
          </a:p>
          <a:p>
            <a:pPr indent="0" lvl="0" marL="0" rtl="0" algn="r">
              <a:spcBef>
                <a:spcPts val="0"/>
              </a:spcBef>
              <a:spcAft>
                <a:spcPts val="0"/>
              </a:spcAft>
              <a:buClr>
                <a:schemeClr val="dk1"/>
              </a:buClr>
              <a:buSzPts val="1100"/>
              <a:buFont typeface="Arial"/>
              <a:buNone/>
            </a:pPr>
            <a:r>
              <a:rPr lang="en" sz="1800">
                <a:solidFill>
                  <a:srgbClr val="EFEFEF"/>
                </a:solidFill>
              </a:rPr>
              <a:t>Jessica Couture</a:t>
            </a:r>
            <a:endParaRPr sz="1800">
              <a:solidFill>
                <a:srgbClr val="EFEFEF"/>
              </a:solidFill>
            </a:endParaRPr>
          </a:p>
          <a:p>
            <a:pPr indent="0" lvl="0" marL="0" rtl="0" algn="r">
              <a:spcBef>
                <a:spcPts val="0"/>
              </a:spcBef>
              <a:spcAft>
                <a:spcPts val="0"/>
              </a:spcAft>
              <a:buClr>
                <a:schemeClr val="dk1"/>
              </a:buClr>
              <a:buSzPts val="1100"/>
              <a:buFont typeface="Arial"/>
              <a:buNone/>
            </a:pPr>
            <a:r>
              <a:t/>
            </a:r>
            <a:endParaRPr>
              <a:solidFill>
                <a:srgbClr val="EFEFE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136800"/>
            <a:ext cx="870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Becoming a modern useR</a:t>
            </a:r>
            <a:r>
              <a:rPr lang="en"/>
              <a:t> means developing skillsets, habits, and mindsets for working in a reproducible and collaborative way</a:t>
            </a:r>
            <a:endParaRPr sz="2400"/>
          </a:p>
        </p:txBody>
      </p:sp>
      <p:sp>
        <p:nvSpPr>
          <p:cNvPr id="130" name="Google Shape;13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 name="Google Shape;131;p23"/>
          <p:cNvSpPr txBox="1"/>
          <p:nvPr>
            <p:ph type="title"/>
          </p:nvPr>
        </p:nvSpPr>
        <p:spPr>
          <a:xfrm>
            <a:off x="387900" y="1658550"/>
            <a:ext cx="870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a:t>
            </a:r>
            <a:r>
              <a:rPr lang="en"/>
              <a:t> will </a:t>
            </a:r>
            <a:r>
              <a:rPr b="1" lang="en">
                <a:solidFill>
                  <a:srgbClr val="A64D79"/>
                </a:solidFill>
              </a:rPr>
              <a:t>learn</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coding with best practices (RStudio/tidyverse)</a:t>
            </a:r>
            <a:endParaRPr/>
          </a:p>
          <a:p>
            <a:pPr indent="0" lvl="0" marL="0" rtl="0" algn="l">
              <a:spcBef>
                <a:spcPts val="0"/>
              </a:spcBef>
              <a:spcAft>
                <a:spcPts val="0"/>
              </a:spcAft>
              <a:buClr>
                <a:schemeClr val="dk1"/>
              </a:buClr>
              <a:buSzPts val="1100"/>
              <a:buFont typeface="Arial"/>
              <a:buNone/>
            </a:pPr>
            <a:r>
              <a:rPr lang="en"/>
              <a:t>2. collaborative bookkeeping (Git/GitHub)</a:t>
            </a:r>
            <a:endParaRPr/>
          </a:p>
          <a:p>
            <a:pPr indent="0" lvl="0" marL="0" rtl="0" algn="l">
              <a:spcBef>
                <a:spcPts val="0"/>
              </a:spcBef>
              <a:spcAft>
                <a:spcPts val="0"/>
              </a:spcAft>
              <a:buClr>
                <a:schemeClr val="dk1"/>
              </a:buClr>
              <a:buSzPts val="1100"/>
              <a:buFont typeface="Arial"/>
              <a:buNone/>
            </a:pPr>
            <a:r>
              <a:rPr lang="en"/>
              <a:t>3. reporting and publishing (RMarkdown/GitHub)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24"/>
          <p:cNvPicPr preferRelativeResize="0"/>
          <p:nvPr/>
        </p:nvPicPr>
        <p:blipFill>
          <a:blip r:embed="rId3">
            <a:alphaModFix/>
          </a:blip>
          <a:stretch>
            <a:fillRect/>
          </a:stretch>
        </p:blipFill>
        <p:spPr>
          <a:xfrm>
            <a:off x="678450" y="79325"/>
            <a:ext cx="7818199" cy="497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3820338" y="240375"/>
            <a:ext cx="5048138" cy="4281600"/>
          </a:xfrm>
          <a:prstGeom prst="rect">
            <a:avLst/>
          </a:prstGeom>
          <a:noFill/>
          <a:ln>
            <a:noFill/>
          </a:ln>
        </p:spPr>
      </p:pic>
      <p:sp>
        <p:nvSpPr>
          <p:cNvPr id="143" name="Google Shape;143;p25"/>
          <p:cNvSpPr txBox="1"/>
          <p:nvPr/>
        </p:nvSpPr>
        <p:spPr>
          <a:xfrm>
            <a:off x="4654975" y="4524450"/>
            <a:ext cx="41736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en.wikipedia.org/wiki/Channel_Islands_(California)</a:t>
            </a:r>
            <a:r>
              <a:rPr lang="en"/>
              <a:t> </a:t>
            </a:r>
            <a:endParaRPr/>
          </a:p>
        </p:txBody>
      </p:sp>
      <p:sp>
        <p:nvSpPr>
          <p:cNvPr id="144" name="Google Shape;144;p25"/>
          <p:cNvSpPr txBox="1"/>
          <p:nvPr>
            <p:ph idx="4294967295" type="title"/>
          </p:nvPr>
        </p:nvSpPr>
        <p:spPr>
          <a:xfrm>
            <a:off x="83100" y="441600"/>
            <a:ext cx="369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w</a:t>
            </a:r>
            <a:r>
              <a:rPr b="1" lang="en"/>
              <a:t>orkshop data </a:t>
            </a:r>
            <a:endParaRPr sz="2400"/>
          </a:p>
          <a:p>
            <a:pPr indent="0" lvl="0" marL="0" rtl="0" algn="l">
              <a:spcBef>
                <a:spcPts val="0"/>
              </a:spcBef>
              <a:spcAft>
                <a:spcPts val="0"/>
              </a:spcAft>
              <a:buNone/>
            </a:pPr>
            <a:r>
              <a:rPr lang="en" sz="2400"/>
              <a:t>is primarily </a:t>
            </a:r>
            <a:r>
              <a:rPr lang="en" sz="2400"/>
              <a:t>from the </a:t>
            </a:r>
            <a:endParaRPr sz="2400"/>
          </a:p>
          <a:p>
            <a:pPr indent="0" lvl="0" marL="0" rtl="0" algn="l">
              <a:spcBef>
                <a:spcPts val="0"/>
              </a:spcBef>
              <a:spcAft>
                <a:spcPts val="0"/>
              </a:spcAft>
              <a:buNone/>
            </a:pPr>
            <a:r>
              <a:rPr lang="en" sz="2400"/>
              <a:t>Santa Barbara Coastal </a:t>
            </a:r>
            <a:r>
              <a:rPr lang="en" sz="2400" u="sng">
                <a:solidFill>
                  <a:schemeClr val="hlink"/>
                </a:solidFill>
                <a:hlinkClick r:id="rId5"/>
              </a:rPr>
              <a:t>Long-Term Ecological Research Network</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1800"/>
          </a:p>
          <a:p>
            <a:pPr indent="0" lvl="0" marL="0" rtl="0" algn="l">
              <a:spcBef>
                <a:spcPts val="0"/>
              </a:spcBef>
              <a:spcAft>
                <a:spcPts val="0"/>
              </a:spcAft>
              <a:buNone/>
            </a:pPr>
            <a:r>
              <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152400" y="762000"/>
            <a:ext cx="8839199" cy="3471532"/>
          </a:xfrm>
          <a:prstGeom prst="rect">
            <a:avLst/>
          </a:prstGeom>
          <a:noFill/>
          <a:ln>
            <a:noFill/>
          </a:ln>
        </p:spPr>
      </p:pic>
      <p:pic>
        <p:nvPicPr>
          <p:cNvPr id="150" name="Google Shape;150;p26"/>
          <p:cNvPicPr preferRelativeResize="0"/>
          <p:nvPr/>
        </p:nvPicPr>
        <p:blipFill>
          <a:blip r:embed="rId4">
            <a:alphaModFix/>
          </a:blip>
          <a:stretch>
            <a:fillRect/>
          </a:stretch>
        </p:blipFill>
        <p:spPr>
          <a:xfrm>
            <a:off x="7991325" y="3491315"/>
            <a:ext cx="1000275" cy="1471211"/>
          </a:xfrm>
          <a:prstGeom prst="rect">
            <a:avLst/>
          </a:prstGeom>
          <a:noFill/>
          <a:ln>
            <a:noFill/>
          </a:ln>
        </p:spPr>
      </p:pic>
      <p:sp>
        <p:nvSpPr>
          <p:cNvPr id="151" name="Google Shape;151;p26"/>
          <p:cNvSpPr txBox="1"/>
          <p:nvPr/>
        </p:nvSpPr>
        <p:spPr>
          <a:xfrm>
            <a:off x="4998225" y="4678500"/>
            <a:ext cx="2833800" cy="4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600" u="sng">
                <a:solidFill>
                  <a:srgbClr val="0097A7"/>
                </a:solidFill>
                <a:latin typeface="Fira Sans Condensed"/>
                <a:ea typeface="Fira Sans Condensed"/>
                <a:cs typeface="Fira Sans Condensed"/>
                <a:sym typeface="Fira Sans Condensed"/>
                <a:hlinkClick r:id="rId5">
                  <a:extLst>
                    <a:ext uri="{A12FA001-AC4F-418D-AE19-62706E023703}">
                      <ahyp:hlinkClr val="tx"/>
                    </a:ext>
                  </a:extLst>
                </a:hlinkClick>
              </a:rPr>
              <a:t>Wickham &amp; Grolemund 2016</a:t>
            </a:r>
            <a:endParaRPr sz="1600">
              <a:solidFill>
                <a:srgbClr val="595959"/>
              </a:solidFill>
              <a:latin typeface="Fira Sans Condensed"/>
              <a:ea typeface="Fira Sans Condensed"/>
              <a:cs typeface="Fira Sans Condensed"/>
              <a:sym typeface="Fira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152400" y="762000"/>
            <a:ext cx="8839199" cy="3471532"/>
          </a:xfrm>
          <a:prstGeom prst="rect">
            <a:avLst/>
          </a:prstGeom>
          <a:noFill/>
          <a:ln>
            <a:noFill/>
          </a:ln>
        </p:spPr>
      </p:pic>
      <p:pic>
        <p:nvPicPr>
          <p:cNvPr id="157" name="Google Shape;157;p27"/>
          <p:cNvPicPr preferRelativeResize="0"/>
          <p:nvPr/>
        </p:nvPicPr>
        <p:blipFill>
          <a:blip r:embed="rId4">
            <a:alphaModFix/>
          </a:blip>
          <a:stretch>
            <a:fillRect/>
          </a:stretch>
        </p:blipFill>
        <p:spPr>
          <a:xfrm>
            <a:off x="7991325" y="3491315"/>
            <a:ext cx="1000275" cy="1471211"/>
          </a:xfrm>
          <a:prstGeom prst="rect">
            <a:avLst/>
          </a:prstGeom>
          <a:noFill/>
          <a:ln>
            <a:noFill/>
          </a:ln>
        </p:spPr>
      </p:pic>
      <p:sp>
        <p:nvSpPr>
          <p:cNvPr id="158" name="Google Shape;158;p27"/>
          <p:cNvSpPr txBox="1"/>
          <p:nvPr/>
        </p:nvSpPr>
        <p:spPr>
          <a:xfrm>
            <a:off x="4998225" y="4678500"/>
            <a:ext cx="2833800" cy="4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600" u="sng">
                <a:solidFill>
                  <a:srgbClr val="0097A7"/>
                </a:solidFill>
                <a:latin typeface="Fira Sans Condensed"/>
                <a:ea typeface="Fira Sans Condensed"/>
                <a:cs typeface="Fira Sans Condensed"/>
                <a:sym typeface="Fira Sans Condensed"/>
                <a:hlinkClick r:id="rId5">
                  <a:extLst>
                    <a:ext uri="{A12FA001-AC4F-418D-AE19-62706E023703}">
                      <ahyp:hlinkClr val="tx"/>
                    </a:ext>
                  </a:extLst>
                </a:hlinkClick>
              </a:rPr>
              <a:t>Wickham &amp; Grolemund 2016</a:t>
            </a:r>
            <a:endParaRPr sz="1600">
              <a:solidFill>
                <a:srgbClr val="595959"/>
              </a:solidFill>
              <a:latin typeface="Fira Sans Condensed"/>
              <a:ea typeface="Fira Sans Condensed"/>
              <a:cs typeface="Fira Sans Condensed"/>
              <a:sym typeface="Fira Sans Condensed"/>
            </a:endParaRPr>
          </a:p>
        </p:txBody>
      </p:sp>
      <p:sp>
        <p:nvSpPr>
          <p:cNvPr id="159" name="Google Shape;159;p27"/>
          <p:cNvSpPr/>
          <p:nvPr/>
        </p:nvSpPr>
        <p:spPr>
          <a:xfrm>
            <a:off x="304350" y="2017275"/>
            <a:ext cx="3561000" cy="1765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txBox="1"/>
          <p:nvPr/>
        </p:nvSpPr>
        <p:spPr>
          <a:xfrm>
            <a:off x="319350" y="3189125"/>
            <a:ext cx="21912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PT Sans"/>
                <a:ea typeface="PT Sans"/>
                <a:cs typeface="PT Sans"/>
                <a:sym typeface="PT Sans"/>
              </a:rPr>
              <a:t>Wrangle</a:t>
            </a:r>
            <a:endParaRPr b="1" sz="2400">
              <a:solidFill>
                <a:srgbClr val="FF0000"/>
              </a:solidFill>
              <a:latin typeface="PT Sans"/>
              <a:ea typeface="PT Sans"/>
              <a:cs typeface="PT Sans"/>
              <a:sym typeface="P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136800"/>
            <a:ext cx="870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Becoming a modern useR</a:t>
            </a:r>
            <a:r>
              <a:rPr lang="en"/>
              <a:t> means developing skillsets, habits, and mindsets for working in a reproducible and collaborative way</a:t>
            </a:r>
            <a:endParaRPr sz="2400"/>
          </a:p>
        </p:txBody>
      </p:sp>
      <p:sp>
        <p:nvSpPr>
          <p:cNvPr id="166" name="Google Shape;16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8"/>
          <p:cNvSpPr txBox="1"/>
          <p:nvPr>
            <p:ph type="title"/>
          </p:nvPr>
        </p:nvSpPr>
        <p:spPr>
          <a:xfrm>
            <a:off x="387900" y="1658550"/>
            <a:ext cx="870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will </a:t>
            </a:r>
            <a:r>
              <a:rPr b="1" lang="en">
                <a:solidFill>
                  <a:srgbClr val="A64D79"/>
                </a:solidFill>
              </a:rPr>
              <a:t>build the mindset</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to expect that what you want to do is possible</a:t>
            </a:r>
            <a:endParaRPr/>
          </a:p>
          <a:p>
            <a:pPr indent="0" lvl="0" marL="0" rtl="0" algn="l">
              <a:spcBef>
                <a:spcPts val="0"/>
              </a:spcBef>
              <a:spcAft>
                <a:spcPts val="0"/>
              </a:spcAft>
              <a:buClr>
                <a:schemeClr val="dk1"/>
              </a:buClr>
              <a:buSzPts val="1100"/>
              <a:buFont typeface="Arial"/>
              <a:buNone/>
            </a:pPr>
            <a:r>
              <a:rPr lang="en"/>
              <a:t>2. to have confidence you can find it</a:t>
            </a:r>
            <a:endParaRPr/>
          </a:p>
          <a:p>
            <a:pPr indent="0" lvl="0" marL="0" rtl="0" algn="l">
              <a:spcBef>
                <a:spcPts val="0"/>
              </a:spcBef>
              <a:spcAft>
                <a:spcPts val="0"/>
              </a:spcAft>
              <a:buClr>
                <a:schemeClr val="dk1"/>
              </a:buClr>
              <a:buSzPts val="1100"/>
              <a:buFont typeface="Arial"/>
              <a:buNone/>
            </a:pPr>
            <a:r>
              <a:rPr lang="en"/>
              <a:t>3. to continue learning with supportive community </a:t>
            </a:r>
            <a:endParaRPr/>
          </a:p>
          <a:p>
            <a:pPr indent="0" lvl="0" marL="0" rtl="0" algn="l">
              <a:spcBef>
                <a:spcPts val="0"/>
              </a:spcBef>
              <a:spcAft>
                <a:spcPts val="0"/>
              </a:spcAft>
              <a:buClr>
                <a:schemeClr val="dk1"/>
              </a:buClr>
              <a:buSzPts val="1100"/>
              <a:buFont typeface="Arial"/>
              <a:buNone/>
            </a:pPr>
            <a:r>
              <a:rPr lang="en"/>
              <a:t>4. to enable others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136800"/>
            <a:ext cx="861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Agenda</a:t>
            </a:r>
            <a:endParaRPr sz="2400"/>
          </a:p>
        </p:txBody>
      </p:sp>
      <p:sp>
        <p:nvSpPr>
          <p:cNvPr id="173" name="Google Shape;17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9"/>
          <p:cNvSpPr txBox="1"/>
          <p:nvPr>
            <p:ph type="title"/>
          </p:nvPr>
        </p:nvSpPr>
        <p:spPr>
          <a:xfrm>
            <a:off x="1958450" y="136800"/>
            <a:ext cx="883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Workshop book: </a:t>
            </a:r>
            <a:r>
              <a:rPr lang="en" sz="3000" u="sng">
                <a:solidFill>
                  <a:schemeClr val="hlink"/>
                </a:solidFill>
                <a:hlinkClick r:id="rId3"/>
              </a:rPr>
              <a:t>rstd.io/conf20-r-excel</a:t>
            </a:r>
            <a:r>
              <a:rPr lang="en" sz="3000"/>
              <a:t> </a:t>
            </a:r>
            <a:endParaRPr sz="3000"/>
          </a:p>
        </p:txBody>
      </p:sp>
      <p:pic>
        <p:nvPicPr>
          <p:cNvPr id="175" name="Google Shape;175;p29"/>
          <p:cNvPicPr preferRelativeResize="0"/>
          <p:nvPr/>
        </p:nvPicPr>
        <p:blipFill>
          <a:blip r:embed="rId4">
            <a:alphaModFix/>
          </a:blip>
          <a:stretch>
            <a:fillRect/>
          </a:stretch>
        </p:blipFill>
        <p:spPr>
          <a:xfrm>
            <a:off x="311700" y="820238"/>
            <a:ext cx="8112826" cy="350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idx="4294967295" type="title"/>
          </p:nvPr>
        </p:nvSpPr>
        <p:spPr>
          <a:xfrm>
            <a:off x="674550" y="1681175"/>
            <a:ext cx="779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Session 1:</a:t>
            </a:r>
            <a:r>
              <a:rPr b="1" lang="en" sz="3600"/>
              <a:t> R, RStudio, R Markdown</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1144475" y="153600"/>
            <a:ext cx="7021055" cy="48362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p32"/>
          <p:cNvPicPr preferRelativeResize="0"/>
          <p:nvPr/>
        </p:nvPicPr>
        <p:blipFill>
          <a:blip r:embed="rId3">
            <a:alphaModFix/>
          </a:blip>
          <a:stretch>
            <a:fillRect/>
          </a:stretch>
        </p:blipFill>
        <p:spPr>
          <a:xfrm>
            <a:off x="4000500" y="0"/>
            <a:ext cx="5143501" cy="5143501"/>
          </a:xfrm>
          <a:prstGeom prst="rect">
            <a:avLst/>
          </a:prstGeom>
          <a:noFill/>
          <a:ln>
            <a:noFill/>
          </a:ln>
        </p:spPr>
      </p:pic>
      <p:pic>
        <p:nvPicPr>
          <p:cNvPr id="192" name="Google Shape;192;p32"/>
          <p:cNvPicPr preferRelativeResize="0"/>
          <p:nvPr/>
        </p:nvPicPr>
        <p:blipFill rotWithShape="1">
          <a:blip r:embed="rId4">
            <a:alphaModFix/>
          </a:blip>
          <a:srcRect b="10231" l="4876" r="2065" t="8888"/>
          <a:stretch/>
        </p:blipFill>
        <p:spPr>
          <a:xfrm>
            <a:off x="1141150" y="124350"/>
            <a:ext cx="1558800" cy="1806100"/>
          </a:xfrm>
          <a:prstGeom prst="rect">
            <a:avLst/>
          </a:prstGeom>
          <a:noFill/>
          <a:ln>
            <a:noFill/>
          </a:ln>
        </p:spPr>
      </p:pic>
      <p:sp>
        <p:nvSpPr>
          <p:cNvPr id="193" name="Google Shape;193;p32"/>
          <p:cNvSpPr txBox="1"/>
          <p:nvPr/>
        </p:nvSpPr>
        <p:spPr>
          <a:xfrm>
            <a:off x="437775" y="2231475"/>
            <a:ext cx="3228900" cy="12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T Sans"/>
                <a:ea typeface="PT Sans"/>
                <a:cs typeface="PT Sans"/>
                <a:sym typeface="PT Sans"/>
              </a:rPr>
              <a:t>“The tidyverse is a coherent system of packages for data manipulation, exploration and visualization that share a common design philosophy.”</a:t>
            </a:r>
            <a:endParaRPr sz="1800">
              <a:latin typeface="PT Sans"/>
              <a:ea typeface="PT Sans"/>
              <a:cs typeface="PT Sans"/>
              <a:sym typeface="PT Sans"/>
            </a:endParaRPr>
          </a:p>
          <a:p>
            <a:pPr indent="0" lvl="0" marL="0" rtl="0" algn="l">
              <a:spcBef>
                <a:spcPts val="0"/>
              </a:spcBef>
              <a:spcAft>
                <a:spcPts val="0"/>
              </a:spcAft>
              <a:buNone/>
            </a:pPr>
            <a:r>
              <a:t/>
            </a:r>
            <a:endParaRPr sz="1600">
              <a:latin typeface="PT Sans"/>
              <a:ea typeface="PT Sans"/>
              <a:cs typeface="PT Sans"/>
              <a:sym typeface="PT Sans"/>
            </a:endParaRPr>
          </a:p>
          <a:p>
            <a:pPr indent="-330200" lvl="0" marL="457200" rtl="0" algn="l">
              <a:spcBef>
                <a:spcPts val="0"/>
              </a:spcBef>
              <a:spcAft>
                <a:spcPts val="0"/>
              </a:spcAft>
              <a:buSzPts val="1600"/>
              <a:buFont typeface="PT Sans"/>
              <a:buChar char="-"/>
            </a:pPr>
            <a:r>
              <a:rPr lang="en" sz="1600">
                <a:latin typeface="PT Sans"/>
                <a:ea typeface="PT Sans"/>
                <a:cs typeface="PT Sans"/>
                <a:sym typeface="PT Sans"/>
              </a:rPr>
              <a:t>Joseph Rickert</a:t>
            </a:r>
            <a:endParaRPr sz="1600">
              <a:latin typeface="PT Sans"/>
              <a:ea typeface="PT Sans"/>
              <a:cs typeface="PT Sans"/>
              <a:sym typeface="PT Sans"/>
            </a:endParaRPr>
          </a:p>
          <a:p>
            <a:pPr indent="0" lvl="0" marL="457200" rtl="0" algn="l">
              <a:spcBef>
                <a:spcPts val="0"/>
              </a:spcBef>
              <a:spcAft>
                <a:spcPts val="0"/>
              </a:spcAft>
              <a:buNone/>
            </a:pPr>
            <a:r>
              <a:rPr i="1" lang="en" sz="1600" u="sng">
                <a:solidFill>
                  <a:schemeClr val="hlink"/>
                </a:solidFill>
                <a:latin typeface="PT Sans"/>
                <a:ea typeface="PT Sans"/>
                <a:cs typeface="PT Sans"/>
                <a:sym typeface="PT Sans"/>
                <a:hlinkClick r:id="rId5"/>
              </a:rPr>
              <a:t>What is the tidyverse?</a:t>
            </a:r>
            <a:endParaRPr i="1" sz="1600">
              <a:latin typeface="PT Sans"/>
              <a:ea typeface="PT Sans"/>
              <a:cs typeface="PT Sans"/>
              <a:sym typeface="PT Sans"/>
            </a:endParaRPr>
          </a:p>
          <a:p>
            <a:pPr indent="0" lvl="0" marL="457200" rtl="0" algn="l">
              <a:spcBef>
                <a:spcPts val="0"/>
              </a:spcBef>
              <a:spcAft>
                <a:spcPts val="0"/>
              </a:spcAft>
              <a:buNone/>
            </a:pPr>
            <a:r>
              <a:rPr lang="en" sz="1600">
                <a:latin typeface="PT Sans"/>
                <a:ea typeface="PT Sans"/>
                <a:cs typeface="PT Sans"/>
                <a:sym typeface="PT Sans"/>
              </a:rPr>
              <a:t>RStudio Community Blog</a:t>
            </a:r>
            <a:endParaRPr sz="1600">
              <a:latin typeface="PT Sans"/>
              <a:ea typeface="PT Sans"/>
              <a:cs typeface="PT Sans"/>
              <a:sym typeface="P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5"/>
          <p:cNvSpPr txBox="1"/>
          <p:nvPr>
            <p:ph idx="4294967295" type="title"/>
          </p:nvPr>
        </p:nvSpPr>
        <p:spPr>
          <a:xfrm>
            <a:off x="214925" y="60600"/>
            <a:ext cx="779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Hello!</a:t>
            </a:r>
            <a:endParaRPr sz="1800"/>
          </a:p>
        </p:txBody>
      </p:sp>
      <p:sp>
        <p:nvSpPr>
          <p:cNvPr id="64" name="Google Shape;64;p15"/>
          <p:cNvSpPr txBox="1"/>
          <p:nvPr/>
        </p:nvSpPr>
        <p:spPr>
          <a:xfrm>
            <a:off x="138725" y="3279338"/>
            <a:ext cx="31524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T Sans"/>
                <a:ea typeface="PT Sans"/>
                <a:cs typeface="PT Sans"/>
                <a:sym typeface="PT Sans"/>
              </a:rPr>
              <a:t>JULIE LOWNDES</a:t>
            </a:r>
            <a:endParaRPr b="1" sz="1600">
              <a:latin typeface="PT Sans"/>
              <a:ea typeface="PT Sans"/>
              <a:cs typeface="PT Sans"/>
              <a:sym typeface="PT Sans"/>
            </a:endParaRPr>
          </a:p>
          <a:p>
            <a:pPr indent="0" lvl="0" marL="0" rtl="0" algn="l">
              <a:spcBef>
                <a:spcPts val="0"/>
              </a:spcBef>
              <a:spcAft>
                <a:spcPts val="0"/>
              </a:spcAft>
              <a:buNone/>
            </a:pPr>
            <a:r>
              <a:t/>
            </a:r>
            <a:endParaRPr sz="1100">
              <a:solidFill>
                <a:schemeClr val="dk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300">
                <a:solidFill>
                  <a:schemeClr val="dk1"/>
                </a:solidFill>
                <a:latin typeface="PT Sans"/>
                <a:ea typeface="PT Sans"/>
                <a:cs typeface="PT Sans"/>
                <a:sym typeface="PT Sans"/>
              </a:rPr>
              <a:t>Please call me: Julie</a:t>
            </a:r>
            <a:endParaRPr sz="13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My Twitter: </a:t>
            </a:r>
            <a:r>
              <a:rPr lang="en" sz="1300" u="sng">
                <a:solidFill>
                  <a:schemeClr val="hlink"/>
                </a:solidFill>
                <a:latin typeface="PT Sans"/>
                <a:ea typeface="PT Sans"/>
                <a:cs typeface="PT Sans"/>
                <a:sym typeface="PT Sans"/>
                <a:hlinkClick r:id="rId3"/>
              </a:rPr>
              <a:t>@</a:t>
            </a:r>
            <a:r>
              <a:rPr lang="en" sz="1300" u="sng">
                <a:solidFill>
                  <a:schemeClr val="hlink"/>
                </a:solidFill>
                <a:latin typeface="PT Sans"/>
                <a:ea typeface="PT Sans"/>
                <a:cs typeface="PT Sans"/>
                <a:sym typeface="PT Sans"/>
                <a:hlinkClick r:id="rId4"/>
              </a:rPr>
              <a:t>juliesquid</a:t>
            </a:r>
            <a:endParaRPr sz="13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My GitHub: </a:t>
            </a:r>
            <a:r>
              <a:rPr lang="en" sz="1300" u="sng">
                <a:solidFill>
                  <a:schemeClr val="hlink"/>
                </a:solidFill>
                <a:latin typeface="PT Sans"/>
                <a:ea typeface="PT Sans"/>
                <a:cs typeface="PT Sans"/>
                <a:sym typeface="PT Sans"/>
                <a:hlinkClick r:id="rId5"/>
              </a:rPr>
              <a:t>jules32</a:t>
            </a:r>
            <a:endParaRPr sz="13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My pronouns: she/her</a:t>
            </a:r>
            <a:endParaRPr sz="1300">
              <a:latin typeface="PT Sans"/>
              <a:ea typeface="PT Sans"/>
              <a:cs typeface="PT Sans"/>
              <a:sym typeface="PT Sans"/>
            </a:endParaRPr>
          </a:p>
        </p:txBody>
      </p:sp>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 name="Google Shape;66;p15"/>
          <p:cNvPicPr preferRelativeResize="0"/>
          <p:nvPr/>
        </p:nvPicPr>
        <p:blipFill rotWithShape="1">
          <a:blip r:embed="rId6">
            <a:alphaModFix/>
          </a:blip>
          <a:srcRect b="2752" l="0" r="0" t="0"/>
          <a:stretch/>
        </p:blipFill>
        <p:spPr>
          <a:xfrm>
            <a:off x="4584375" y="1134000"/>
            <a:ext cx="2167254" cy="2145322"/>
          </a:xfrm>
          <a:prstGeom prst="rect">
            <a:avLst/>
          </a:prstGeom>
          <a:noFill/>
          <a:ln>
            <a:noFill/>
          </a:ln>
        </p:spPr>
      </p:pic>
      <p:sp>
        <p:nvSpPr>
          <p:cNvPr id="67" name="Google Shape;67;p15"/>
          <p:cNvSpPr txBox="1"/>
          <p:nvPr/>
        </p:nvSpPr>
        <p:spPr>
          <a:xfrm>
            <a:off x="4571900" y="3279338"/>
            <a:ext cx="31524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T Sans"/>
                <a:ea typeface="PT Sans"/>
                <a:cs typeface="PT Sans"/>
                <a:sym typeface="PT Sans"/>
              </a:rPr>
              <a:t>JESSICA COUTURE</a:t>
            </a:r>
            <a:endParaRPr b="1" sz="16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Please call me: Jessica</a:t>
            </a:r>
            <a:endParaRPr sz="13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My Twitter: </a:t>
            </a:r>
            <a:r>
              <a:rPr lang="en" sz="1300" u="sng">
                <a:solidFill>
                  <a:schemeClr val="hlink"/>
                </a:solidFill>
                <a:latin typeface="PT Sans"/>
                <a:ea typeface="PT Sans"/>
                <a:cs typeface="PT Sans"/>
                <a:sym typeface="PT Sans"/>
                <a:hlinkClick r:id="rId7"/>
              </a:rPr>
              <a:t>@ECOture9</a:t>
            </a:r>
            <a:endParaRPr sz="1300">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300">
                <a:solidFill>
                  <a:schemeClr val="dk1"/>
                </a:solidFill>
                <a:latin typeface="PT Sans"/>
                <a:ea typeface="PT Sans"/>
                <a:cs typeface="PT Sans"/>
                <a:sym typeface="PT Sans"/>
              </a:rPr>
              <a:t>My GitHub: </a:t>
            </a:r>
            <a:r>
              <a:rPr lang="en" sz="1300" u="sng">
                <a:solidFill>
                  <a:schemeClr val="accent5"/>
                </a:solidFill>
                <a:latin typeface="PT Sans"/>
                <a:ea typeface="PT Sans"/>
                <a:cs typeface="PT Sans"/>
                <a:sym typeface="PT Sans"/>
                <a:hlinkClick r:id="rId8">
                  <a:extLst>
                    <a:ext uri="{A12FA001-AC4F-418D-AE19-62706E023703}">
                      <ahyp:hlinkClr val="tx"/>
                    </a:ext>
                  </a:extLst>
                </a:hlinkClick>
              </a:rPr>
              <a:t>couture322</a:t>
            </a:r>
            <a:endParaRPr sz="1300">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300">
                <a:solidFill>
                  <a:schemeClr val="dk1"/>
                </a:solidFill>
                <a:latin typeface="PT Sans"/>
                <a:ea typeface="PT Sans"/>
                <a:cs typeface="PT Sans"/>
                <a:sym typeface="PT Sans"/>
              </a:rPr>
              <a:t>My pronouns: she/her</a:t>
            </a:r>
            <a:endParaRPr sz="11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p:txBody>
      </p:sp>
      <p:pic>
        <p:nvPicPr>
          <p:cNvPr id="68" name="Google Shape;68;p15"/>
          <p:cNvPicPr preferRelativeResize="0"/>
          <p:nvPr/>
        </p:nvPicPr>
        <p:blipFill rotWithShape="1">
          <a:blip r:embed="rId9">
            <a:alphaModFix/>
          </a:blip>
          <a:srcRect b="4644" l="0" r="0" t="14586"/>
          <a:stretch/>
        </p:blipFill>
        <p:spPr>
          <a:xfrm>
            <a:off x="2459600" y="1133988"/>
            <a:ext cx="2034500" cy="2145350"/>
          </a:xfrm>
          <a:prstGeom prst="rect">
            <a:avLst/>
          </a:prstGeom>
          <a:noFill/>
          <a:ln>
            <a:noFill/>
          </a:ln>
        </p:spPr>
      </p:pic>
      <p:sp>
        <p:nvSpPr>
          <p:cNvPr id="69" name="Google Shape;69;p15"/>
          <p:cNvSpPr txBox="1"/>
          <p:nvPr/>
        </p:nvSpPr>
        <p:spPr>
          <a:xfrm>
            <a:off x="2446150" y="3264163"/>
            <a:ext cx="31524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T Sans"/>
                <a:ea typeface="PT Sans"/>
                <a:cs typeface="PT Sans"/>
                <a:sym typeface="PT Sans"/>
              </a:rPr>
              <a:t>ALLISON HORST</a:t>
            </a:r>
            <a:endParaRPr b="1" sz="16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Please call me: Allison</a:t>
            </a:r>
            <a:endParaRPr sz="1300">
              <a:latin typeface="PT Sans"/>
              <a:ea typeface="PT Sans"/>
              <a:cs typeface="PT Sans"/>
              <a:sym typeface="PT Sans"/>
            </a:endParaRPr>
          </a:p>
          <a:p>
            <a:pPr indent="0" lvl="0" marL="0" rtl="0" algn="l">
              <a:spcBef>
                <a:spcPts val="0"/>
              </a:spcBef>
              <a:spcAft>
                <a:spcPts val="0"/>
              </a:spcAft>
              <a:buNone/>
            </a:pPr>
            <a:r>
              <a:rPr lang="en" sz="1300">
                <a:solidFill>
                  <a:schemeClr val="dk1"/>
                </a:solidFill>
                <a:latin typeface="PT Sans"/>
                <a:ea typeface="PT Sans"/>
                <a:cs typeface="PT Sans"/>
                <a:sym typeface="PT Sans"/>
              </a:rPr>
              <a:t>My Twitter: </a:t>
            </a:r>
            <a:r>
              <a:rPr lang="en" sz="1300" u="sng">
                <a:solidFill>
                  <a:schemeClr val="accent5"/>
                </a:solidFill>
                <a:latin typeface="PT Sans"/>
                <a:ea typeface="PT Sans"/>
                <a:cs typeface="PT Sans"/>
                <a:sym typeface="PT Sans"/>
                <a:hlinkClick r:id="rId10">
                  <a:extLst>
                    <a:ext uri="{A12FA001-AC4F-418D-AE19-62706E023703}">
                      <ahyp:hlinkClr val="tx"/>
                    </a:ext>
                  </a:extLst>
                </a:hlinkClick>
              </a:rPr>
              <a:t>@allison_horst</a:t>
            </a:r>
            <a:endParaRPr sz="1300">
              <a:solidFill>
                <a:schemeClr val="dk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300">
                <a:solidFill>
                  <a:schemeClr val="dk1"/>
                </a:solidFill>
                <a:latin typeface="PT Sans"/>
                <a:ea typeface="PT Sans"/>
                <a:cs typeface="PT Sans"/>
                <a:sym typeface="PT Sans"/>
              </a:rPr>
              <a:t>My GitHub: </a:t>
            </a:r>
            <a:r>
              <a:rPr lang="en" sz="1300" u="sng">
                <a:solidFill>
                  <a:schemeClr val="hlink"/>
                </a:solidFill>
                <a:latin typeface="PT Sans"/>
                <a:ea typeface="PT Sans"/>
                <a:cs typeface="PT Sans"/>
                <a:sym typeface="PT Sans"/>
                <a:hlinkClick r:id="rId11"/>
              </a:rPr>
              <a:t>allisonhorst</a:t>
            </a:r>
            <a:endParaRPr sz="1300">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300">
                <a:solidFill>
                  <a:schemeClr val="dk1"/>
                </a:solidFill>
                <a:latin typeface="PT Sans"/>
                <a:ea typeface="PT Sans"/>
                <a:cs typeface="PT Sans"/>
                <a:sym typeface="PT Sans"/>
              </a:rPr>
              <a:t>My pronouns: she/her</a:t>
            </a:r>
            <a:endParaRPr sz="1300">
              <a:solidFill>
                <a:schemeClr val="dk1"/>
              </a:solidFill>
              <a:latin typeface="PT Sans"/>
              <a:ea typeface="PT Sans"/>
              <a:cs typeface="PT Sans"/>
              <a:sym typeface="PT Sans"/>
            </a:endParaRPr>
          </a:p>
        </p:txBody>
      </p:sp>
      <p:pic>
        <p:nvPicPr>
          <p:cNvPr id="70" name="Google Shape;70;p15"/>
          <p:cNvPicPr preferRelativeResize="0"/>
          <p:nvPr/>
        </p:nvPicPr>
        <p:blipFill>
          <a:blip r:embed="rId12">
            <a:alphaModFix/>
          </a:blip>
          <a:stretch>
            <a:fillRect/>
          </a:stretch>
        </p:blipFill>
        <p:spPr>
          <a:xfrm>
            <a:off x="121033" y="1133988"/>
            <a:ext cx="2248296" cy="2145348"/>
          </a:xfrm>
          <a:prstGeom prst="rect">
            <a:avLst/>
          </a:prstGeom>
          <a:noFill/>
          <a:ln>
            <a:noFill/>
          </a:ln>
        </p:spPr>
      </p:pic>
      <p:sp>
        <p:nvSpPr>
          <p:cNvPr id="71" name="Google Shape;71;p15"/>
          <p:cNvSpPr txBox="1"/>
          <p:nvPr/>
        </p:nvSpPr>
        <p:spPr>
          <a:xfrm>
            <a:off x="6815450" y="3279350"/>
            <a:ext cx="24726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T Sans"/>
                <a:ea typeface="PT Sans"/>
                <a:cs typeface="PT Sans"/>
                <a:sym typeface="PT Sans"/>
              </a:rPr>
              <a:t>JAMIE MONTGOMERY</a:t>
            </a:r>
            <a:endParaRPr b="1" sz="16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Please call me: Jamie</a:t>
            </a:r>
            <a:endParaRPr sz="13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My Twitter: </a:t>
            </a:r>
            <a:r>
              <a:rPr lang="en" sz="1300" u="sng">
                <a:solidFill>
                  <a:schemeClr val="hlink"/>
                </a:solidFill>
                <a:latin typeface="PT Sans"/>
                <a:ea typeface="PT Sans"/>
                <a:cs typeface="PT Sans"/>
                <a:sym typeface="PT Sans"/>
                <a:hlinkClick r:id="rId13"/>
              </a:rPr>
              <a:t>@jamiecmonty</a:t>
            </a:r>
            <a:endParaRPr sz="13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My GitHub: </a:t>
            </a:r>
            <a:r>
              <a:rPr lang="en" sz="1300" u="sng">
                <a:solidFill>
                  <a:schemeClr val="hlink"/>
                </a:solidFill>
                <a:latin typeface="PT Sans"/>
                <a:ea typeface="PT Sans"/>
                <a:cs typeface="PT Sans"/>
                <a:sym typeface="PT Sans"/>
                <a:hlinkClick r:id="rId14"/>
              </a:rPr>
              <a:t>jamiecmontgomery</a:t>
            </a:r>
            <a:endParaRPr sz="1300">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300">
                <a:solidFill>
                  <a:schemeClr val="dk1"/>
                </a:solidFill>
                <a:latin typeface="PT Sans"/>
                <a:ea typeface="PT Sans"/>
                <a:cs typeface="PT Sans"/>
                <a:sym typeface="PT Sans"/>
              </a:rPr>
              <a:t>My pronouns: she/her</a:t>
            </a:r>
            <a:endParaRPr sz="1100">
              <a:latin typeface="PT Sans"/>
              <a:ea typeface="PT Sans"/>
              <a:cs typeface="PT Sans"/>
              <a:sym typeface="PT Sans"/>
            </a:endParaRPr>
          </a:p>
        </p:txBody>
      </p:sp>
      <p:pic>
        <p:nvPicPr>
          <p:cNvPr id="72" name="Google Shape;72;p15"/>
          <p:cNvPicPr preferRelativeResize="0"/>
          <p:nvPr/>
        </p:nvPicPr>
        <p:blipFill rotWithShape="1">
          <a:blip r:embed="rId15">
            <a:alphaModFix/>
          </a:blip>
          <a:srcRect b="0" l="0" r="0" t="1009"/>
          <a:stretch/>
        </p:blipFill>
        <p:spPr>
          <a:xfrm>
            <a:off x="6841900" y="1134013"/>
            <a:ext cx="2167250" cy="2145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3"/>
          <p:cNvPicPr preferRelativeResize="0"/>
          <p:nvPr/>
        </p:nvPicPr>
        <p:blipFill>
          <a:blip r:embed="rId3">
            <a:alphaModFix/>
          </a:blip>
          <a:stretch>
            <a:fillRect/>
          </a:stretch>
        </p:blipFill>
        <p:spPr>
          <a:xfrm>
            <a:off x="1107475" y="152400"/>
            <a:ext cx="7053304" cy="4838700"/>
          </a:xfrm>
          <a:prstGeom prst="rect">
            <a:avLst/>
          </a:prstGeom>
          <a:noFill/>
          <a:ln>
            <a:noFill/>
          </a:ln>
        </p:spPr>
      </p:pic>
      <p:cxnSp>
        <p:nvCxnSpPr>
          <p:cNvPr id="199" name="Google Shape;199;p33"/>
          <p:cNvCxnSpPr/>
          <p:nvPr/>
        </p:nvCxnSpPr>
        <p:spPr>
          <a:xfrm>
            <a:off x="7050875" y="3771900"/>
            <a:ext cx="0" cy="664500"/>
          </a:xfrm>
          <a:prstGeom prst="straightConnector1">
            <a:avLst/>
          </a:prstGeom>
          <a:noFill/>
          <a:ln cap="flat" cmpd="sng" w="28575">
            <a:solidFill>
              <a:srgbClr val="FFFFFF"/>
            </a:solidFill>
            <a:prstDash val="solid"/>
            <a:round/>
            <a:headEnd len="med" w="med" type="none"/>
            <a:tailEnd len="med" w="med" type="triangle"/>
          </a:ln>
        </p:spPr>
      </p:cxnSp>
      <p:sp>
        <p:nvSpPr>
          <p:cNvPr id="200" name="Google Shape;200;p33"/>
          <p:cNvSpPr txBox="1"/>
          <p:nvPr/>
        </p:nvSpPr>
        <p:spPr>
          <a:xfrm>
            <a:off x="5610225" y="4329125"/>
            <a:ext cx="2612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Zilla Slab"/>
                <a:ea typeface="Zilla Slab"/>
                <a:cs typeface="Zilla Slab"/>
                <a:sym typeface="Zilla Slab"/>
              </a:rPr>
              <a:t>Communicate</a:t>
            </a:r>
            <a:endParaRPr sz="3000">
              <a:solidFill>
                <a:srgbClr val="FFFFFF"/>
              </a:solidFill>
              <a:latin typeface="Zilla Slab"/>
              <a:ea typeface="Zilla Slab"/>
              <a:cs typeface="Zilla Slab"/>
              <a:sym typeface="Zilla Slab"/>
            </a:endParaRPr>
          </a:p>
        </p:txBody>
      </p:sp>
      <p:sp>
        <p:nvSpPr>
          <p:cNvPr id="201" name="Google Shape;201;p33"/>
          <p:cNvSpPr txBox="1"/>
          <p:nvPr/>
        </p:nvSpPr>
        <p:spPr>
          <a:xfrm>
            <a:off x="610800" y="57525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T Sans"/>
              <a:ea typeface="PT Sans"/>
              <a:cs typeface="PT Sans"/>
              <a:sym typeface="PT Sans"/>
            </a:endParaRPr>
          </a:p>
        </p:txBody>
      </p:sp>
      <p:sp>
        <p:nvSpPr>
          <p:cNvPr id="202" name="Google Shape;202;p33"/>
          <p:cNvSpPr txBox="1"/>
          <p:nvPr/>
        </p:nvSpPr>
        <p:spPr>
          <a:xfrm>
            <a:off x="6859200" y="4012575"/>
            <a:ext cx="1285800" cy="42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D9D9D9"/>
                </a:solidFill>
                <a:latin typeface="Consolas"/>
                <a:ea typeface="Consolas"/>
                <a:cs typeface="Consolas"/>
                <a:sym typeface="Consolas"/>
              </a:rPr>
              <a:t>s</a:t>
            </a:r>
            <a:r>
              <a:rPr lang="en">
                <a:solidFill>
                  <a:srgbClr val="D9D9D9"/>
                </a:solidFill>
                <a:latin typeface="Consolas"/>
                <a:ea typeface="Consolas"/>
                <a:cs typeface="Consolas"/>
                <a:sym typeface="Consolas"/>
              </a:rPr>
              <a:t>hiny</a:t>
            </a:r>
            <a:endParaRPr>
              <a:solidFill>
                <a:srgbClr val="D9D9D9"/>
              </a:solidFill>
              <a:latin typeface="Consolas"/>
              <a:ea typeface="Consolas"/>
              <a:cs typeface="Consolas"/>
              <a:sym typeface="Consolas"/>
            </a:endParaRPr>
          </a:p>
          <a:p>
            <a:pPr indent="0" lvl="0" marL="0" rtl="0" algn="r">
              <a:spcBef>
                <a:spcPts val="0"/>
              </a:spcBef>
              <a:spcAft>
                <a:spcPts val="0"/>
              </a:spcAft>
              <a:buNone/>
            </a:pPr>
            <a:r>
              <a:rPr lang="en">
                <a:solidFill>
                  <a:srgbClr val="D9D9D9"/>
                </a:solidFill>
                <a:latin typeface="Consolas"/>
                <a:ea typeface="Consolas"/>
                <a:cs typeface="Consolas"/>
                <a:sym typeface="Consolas"/>
              </a:rPr>
              <a:t>rmarkdown</a:t>
            </a:r>
            <a:endParaRPr>
              <a:solidFill>
                <a:srgbClr val="D9D9D9"/>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idx="4294967295" type="title"/>
          </p:nvPr>
        </p:nvSpPr>
        <p:spPr>
          <a:xfrm>
            <a:off x="674550" y="1681175"/>
            <a:ext cx="779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Session 2:</a:t>
            </a:r>
            <a:r>
              <a:rPr b="1" lang="en" sz="3600"/>
              <a:t> GitHub</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3">
            <a:alphaModFix/>
          </a:blip>
          <a:stretch>
            <a:fillRect/>
          </a:stretch>
        </p:blipFill>
        <p:spPr>
          <a:xfrm>
            <a:off x="3827253" y="259550"/>
            <a:ext cx="1397225" cy="1454950"/>
          </a:xfrm>
          <a:prstGeom prst="rect">
            <a:avLst/>
          </a:prstGeom>
          <a:noFill/>
          <a:ln>
            <a:noFill/>
          </a:ln>
        </p:spPr>
      </p:pic>
      <p:pic>
        <p:nvPicPr>
          <p:cNvPr id="213" name="Google Shape;213;p35"/>
          <p:cNvPicPr preferRelativeResize="0"/>
          <p:nvPr/>
        </p:nvPicPr>
        <p:blipFill>
          <a:blip r:embed="rId4">
            <a:alphaModFix/>
          </a:blip>
          <a:stretch>
            <a:fillRect/>
          </a:stretch>
        </p:blipFill>
        <p:spPr>
          <a:xfrm>
            <a:off x="334275" y="2010225"/>
            <a:ext cx="8362950" cy="137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idx="4294967295" type="title"/>
          </p:nvPr>
        </p:nvSpPr>
        <p:spPr>
          <a:xfrm>
            <a:off x="674550" y="1681175"/>
            <a:ext cx="779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Session 3:</a:t>
            </a:r>
            <a:r>
              <a:rPr b="1" lang="en" sz="3600"/>
              <a:t> ggplot2</a:t>
            </a:r>
            <a:endParaRPr b="1" sz="3600"/>
          </a:p>
          <a:p>
            <a:pPr indent="0" lvl="0" marL="0" rtl="0" algn="ctr">
              <a:spcBef>
                <a:spcPts val="0"/>
              </a:spcBef>
              <a:spcAft>
                <a:spcPts val="0"/>
              </a:spcAft>
              <a:buNone/>
            </a:pPr>
            <a:r>
              <a:t/>
            </a:r>
            <a:endParaRPr b="1" sz="3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nvSpPr>
        <p:spPr>
          <a:xfrm>
            <a:off x="223200" y="1326950"/>
            <a:ext cx="8697600" cy="184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400">
                <a:solidFill>
                  <a:schemeClr val="dk1"/>
                </a:solidFill>
              </a:rPr>
              <a:t>“</a:t>
            </a:r>
            <a:r>
              <a:rPr lang="en" sz="2400">
                <a:solidFill>
                  <a:schemeClr val="dk1"/>
                </a:solidFill>
              </a:rPr>
              <a:t>ggplot2 is a system for declaratively creating graphics, based on</a:t>
            </a:r>
            <a:r>
              <a:rPr lang="en" sz="2400">
                <a:solidFill>
                  <a:schemeClr val="dk1"/>
                </a:solidFill>
                <a:uFill>
                  <a:noFill/>
                </a:uFill>
                <a:hlinkClick r:id="rId3">
                  <a:extLst>
                    <a:ext uri="{A12FA001-AC4F-418D-AE19-62706E023703}">
                      <ahyp:hlinkClr val="tx"/>
                    </a:ext>
                  </a:extLst>
                </a:hlinkClick>
              </a:rPr>
              <a:t> </a:t>
            </a:r>
            <a:r>
              <a:rPr lang="en" sz="2400" u="sng">
                <a:solidFill>
                  <a:schemeClr val="hlink"/>
                </a:solidFill>
                <a:hlinkClick r:id="rId4"/>
              </a:rPr>
              <a:t>The Grammar of Graphics</a:t>
            </a:r>
            <a:r>
              <a:rPr lang="en" sz="2400">
                <a:solidFill>
                  <a:schemeClr val="dk1"/>
                </a:solidFill>
              </a:rPr>
              <a:t>. You provide the data, tell ggplot2 how to map variables to aesthetics, what graphical primitives to use, and it takes care of the details.”</a:t>
            </a:r>
            <a:endParaRPr sz="2400">
              <a:solidFill>
                <a:schemeClr val="dk1"/>
              </a:solidFill>
            </a:endParaRPr>
          </a:p>
          <a:p>
            <a:pPr indent="0" lvl="0" marL="0" rtl="0" algn="l">
              <a:lnSpc>
                <a:spcPct val="115000"/>
              </a:lnSpc>
              <a:spcBef>
                <a:spcPts val="1800"/>
              </a:spcBef>
              <a:spcAft>
                <a:spcPts val="400"/>
              </a:spcAft>
              <a:buNone/>
            </a:pPr>
            <a:r>
              <a:t/>
            </a:r>
            <a:endParaRPr b="1" sz="2400">
              <a:solidFill>
                <a:schemeClr val="dk1"/>
              </a:solidFill>
            </a:endParaRPr>
          </a:p>
        </p:txBody>
      </p:sp>
      <p:sp>
        <p:nvSpPr>
          <p:cNvPr id="224" name="Google Shape;224;p37"/>
          <p:cNvSpPr txBox="1"/>
          <p:nvPr/>
        </p:nvSpPr>
        <p:spPr>
          <a:xfrm>
            <a:off x="6078675" y="3173150"/>
            <a:ext cx="24672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https://ggplot2.tidyverse.org/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nvSpPr>
        <p:spPr>
          <a:xfrm>
            <a:off x="268875" y="701350"/>
            <a:ext cx="8454600" cy="998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9900FF"/>
              </a:buClr>
              <a:buSzPts val="2400"/>
              <a:buFont typeface="PT Sans"/>
              <a:buAutoNum type="arabicPeriod"/>
            </a:pPr>
            <a:r>
              <a:rPr lang="en" sz="2400">
                <a:solidFill>
                  <a:srgbClr val="9900FF"/>
                </a:solidFill>
                <a:latin typeface="PT Sans"/>
                <a:ea typeface="PT Sans"/>
                <a:cs typeface="PT Sans"/>
                <a:sym typeface="PT Sans"/>
              </a:rPr>
              <a:t>Tell R you’re using ggplot</a:t>
            </a:r>
            <a:endParaRPr sz="2400">
              <a:solidFill>
                <a:srgbClr val="9900FF"/>
              </a:solidFill>
              <a:latin typeface="PT Sans"/>
              <a:ea typeface="PT Sans"/>
              <a:cs typeface="PT Sans"/>
              <a:sym typeface="PT Sans"/>
            </a:endParaRPr>
          </a:p>
          <a:p>
            <a:pPr indent="-381000" lvl="0" marL="457200" rtl="0" algn="l">
              <a:spcBef>
                <a:spcPts val="0"/>
              </a:spcBef>
              <a:spcAft>
                <a:spcPts val="0"/>
              </a:spcAft>
              <a:buClr>
                <a:srgbClr val="0000FF"/>
              </a:buClr>
              <a:buSzPts val="2400"/>
              <a:buFont typeface="PT Sans"/>
              <a:buAutoNum type="arabicPeriod"/>
            </a:pPr>
            <a:r>
              <a:rPr lang="en" sz="2400">
                <a:solidFill>
                  <a:srgbClr val="0000FF"/>
                </a:solidFill>
                <a:latin typeface="PT Sans"/>
                <a:ea typeface="PT Sans"/>
                <a:cs typeface="PT Sans"/>
                <a:sym typeface="PT Sans"/>
              </a:rPr>
              <a:t>What data frame are you getting the variables from? </a:t>
            </a:r>
            <a:endParaRPr sz="2400">
              <a:solidFill>
                <a:srgbClr val="0000FF"/>
              </a:solidFill>
              <a:latin typeface="PT Sans"/>
              <a:ea typeface="PT Sans"/>
              <a:cs typeface="PT Sans"/>
              <a:sym typeface="PT Sans"/>
            </a:endParaRPr>
          </a:p>
          <a:p>
            <a:pPr indent="-381000" lvl="0" marL="457200" rtl="0" algn="l">
              <a:spcBef>
                <a:spcPts val="0"/>
              </a:spcBef>
              <a:spcAft>
                <a:spcPts val="0"/>
              </a:spcAft>
              <a:buClr>
                <a:srgbClr val="FF5F00"/>
              </a:buClr>
              <a:buSzPts val="2400"/>
              <a:buFont typeface="PT Sans"/>
              <a:buAutoNum type="arabicPeriod"/>
            </a:pPr>
            <a:r>
              <a:rPr lang="en" sz="2400">
                <a:solidFill>
                  <a:srgbClr val="FF5F00"/>
                </a:solidFill>
                <a:latin typeface="PT Sans"/>
                <a:ea typeface="PT Sans"/>
                <a:cs typeface="PT Sans"/>
                <a:sym typeface="PT Sans"/>
              </a:rPr>
              <a:t>What variable(s) do you want to plot?</a:t>
            </a:r>
            <a:endParaRPr sz="2400">
              <a:solidFill>
                <a:srgbClr val="FF5F00"/>
              </a:solidFill>
              <a:latin typeface="PT Sans"/>
              <a:ea typeface="PT Sans"/>
              <a:cs typeface="PT Sans"/>
              <a:sym typeface="PT Sans"/>
            </a:endParaRPr>
          </a:p>
          <a:p>
            <a:pPr indent="-381000" lvl="0" marL="457200" rtl="0" algn="l">
              <a:spcBef>
                <a:spcPts val="0"/>
              </a:spcBef>
              <a:spcAft>
                <a:spcPts val="0"/>
              </a:spcAft>
              <a:buClr>
                <a:srgbClr val="6AA84F"/>
              </a:buClr>
              <a:buSzPts val="2400"/>
              <a:buFont typeface="PT Sans"/>
              <a:buAutoNum type="arabicPeriod"/>
            </a:pPr>
            <a:r>
              <a:rPr lang="en" sz="2400">
                <a:solidFill>
                  <a:srgbClr val="6AA84F"/>
                </a:solidFill>
                <a:latin typeface="PT Sans"/>
                <a:ea typeface="PT Sans"/>
                <a:cs typeface="PT Sans"/>
                <a:sym typeface="PT Sans"/>
              </a:rPr>
              <a:t>What type of graph do you want to make (geom_)?</a:t>
            </a:r>
            <a:endParaRPr sz="2400">
              <a:solidFill>
                <a:srgbClr val="6AA84F"/>
              </a:solidFill>
              <a:latin typeface="PT Sans"/>
              <a:ea typeface="PT Sans"/>
              <a:cs typeface="PT Sans"/>
              <a:sym typeface="PT Sans"/>
            </a:endParaRPr>
          </a:p>
        </p:txBody>
      </p:sp>
      <p:sp>
        <p:nvSpPr>
          <p:cNvPr id="230" name="Google Shape;230;p38"/>
          <p:cNvSpPr txBox="1"/>
          <p:nvPr/>
        </p:nvSpPr>
        <p:spPr>
          <a:xfrm>
            <a:off x="178350" y="2730775"/>
            <a:ext cx="8787300" cy="15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9900FF"/>
                </a:solidFill>
                <a:latin typeface="Roboto Mono"/>
                <a:ea typeface="Roboto Mono"/>
                <a:cs typeface="Roboto Mono"/>
                <a:sym typeface="Roboto Mono"/>
              </a:rPr>
              <a:t>ggplot(</a:t>
            </a:r>
            <a:r>
              <a:rPr lang="en" sz="2400">
                <a:solidFill>
                  <a:srgbClr val="0000FF"/>
                </a:solidFill>
                <a:latin typeface="Roboto Mono"/>
                <a:ea typeface="Roboto Mono"/>
                <a:cs typeface="Roboto Mono"/>
                <a:sym typeface="Roboto Mono"/>
              </a:rPr>
              <a:t>data = df</a:t>
            </a:r>
            <a:r>
              <a:rPr lang="en" sz="2400">
                <a:latin typeface="Roboto Mono"/>
                <a:ea typeface="Roboto Mono"/>
                <a:cs typeface="Roboto Mono"/>
                <a:sym typeface="Roboto Mono"/>
              </a:rPr>
              <a:t>, </a:t>
            </a:r>
            <a:r>
              <a:rPr lang="en" sz="2400">
                <a:solidFill>
                  <a:srgbClr val="FF5F00"/>
                </a:solidFill>
                <a:latin typeface="Roboto Mono"/>
                <a:ea typeface="Roboto Mono"/>
                <a:cs typeface="Roboto Mono"/>
                <a:sym typeface="Roboto Mono"/>
              </a:rPr>
              <a:t>aes(x = var_x, y = var_y)</a:t>
            </a:r>
            <a:r>
              <a:rPr lang="en" sz="2400">
                <a:solidFill>
                  <a:srgbClr val="9900FF"/>
                </a:solidFill>
                <a:latin typeface="Roboto Mono"/>
                <a:ea typeface="Roboto Mono"/>
                <a:cs typeface="Roboto Mono"/>
                <a:sym typeface="Roboto Mono"/>
              </a:rPr>
              <a:t>)</a:t>
            </a:r>
            <a:r>
              <a:rPr lang="en" sz="2400">
                <a:latin typeface="Roboto Mono"/>
                <a:ea typeface="Roboto Mono"/>
                <a:cs typeface="Roboto Mono"/>
                <a:sym typeface="Roboto Mono"/>
              </a:rPr>
              <a:t> +</a:t>
            </a:r>
            <a:endParaRPr sz="2400">
              <a:latin typeface="Roboto Mono"/>
              <a:ea typeface="Roboto Mono"/>
              <a:cs typeface="Roboto Mono"/>
              <a:sym typeface="Roboto Mono"/>
            </a:endParaRPr>
          </a:p>
          <a:p>
            <a:pPr indent="0" lvl="0" marL="0" rtl="0" algn="l">
              <a:spcBef>
                <a:spcPts val="0"/>
              </a:spcBef>
              <a:spcAft>
                <a:spcPts val="0"/>
              </a:spcAft>
              <a:buNone/>
            </a:pPr>
            <a:r>
              <a:rPr lang="en" sz="2400">
                <a:latin typeface="Roboto Mono"/>
                <a:ea typeface="Roboto Mono"/>
                <a:cs typeface="Roboto Mono"/>
                <a:sym typeface="Roboto Mono"/>
              </a:rPr>
              <a:t>	</a:t>
            </a:r>
            <a:r>
              <a:rPr lang="en" sz="2400">
                <a:solidFill>
                  <a:srgbClr val="6AA84F"/>
                </a:solidFill>
                <a:latin typeface="Roboto Mono"/>
                <a:ea typeface="Roboto Mono"/>
                <a:cs typeface="Roboto Mono"/>
                <a:sym typeface="Roboto Mono"/>
              </a:rPr>
              <a:t>geom_?()</a:t>
            </a:r>
            <a:endParaRPr sz="2400">
              <a:solidFill>
                <a:srgbClr val="6AA84F"/>
              </a:solidFill>
              <a:latin typeface="Roboto Mono"/>
              <a:ea typeface="Roboto Mono"/>
              <a:cs typeface="Roboto Mono"/>
              <a:sym typeface="Roboto Mono"/>
            </a:endParaRPr>
          </a:p>
        </p:txBody>
      </p:sp>
      <p:sp>
        <p:nvSpPr>
          <p:cNvPr id="231" name="Google Shape;231;p38"/>
          <p:cNvSpPr/>
          <p:nvPr/>
        </p:nvSpPr>
        <p:spPr>
          <a:xfrm>
            <a:off x="7459125" y="3261550"/>
            <a:ext cx="1150025" cy="1099450"/>
          </a:xfrm>
          <a:custGeom>
            <a:rect b="b" l="l" r="r" t="t"/>
            <a:pathLst>
              <a:path extrusionOk="0" h="43978" w="46001">
                <a:moveTo>
                  <a:pt x="0" y="43978"/>
                </a:moveTo>
                <a:cubicBezTo>
                  <a:pt x="6319" y="41703"/>
                  <a:pt x="30246" y="37660"/>
                  <a:pt x="37913" y="30330"/>
                </a:cubicBezTo>
                <a:cubicBezTo>
                  <a:pt x="45580" y="23000"/>
                  <a:pt x="44653" y="5055"/>
                  <a:pt x="46001" y="0"/>
                </a:cubicBezTo>
              </a:path>
            </a:pathLst>
          </a:custGeom>
          <a:noFill/>
          <a:ln cap="flat" cmpd="sng" w="38100">
            <a:solidFill>
              <a:schemeClr val="dk2"/>
            </a:solidFill>
            <a:prstDash val="solid"/>
            <a:round/>
            <a:headEnd len="med" w="med" type="none"/>
            <a:tailEnd len="med" w="med" type="triangle"/>
          </a:ln>
        </p:spPr>
      </p:sp>
      <p:sp>
        <p:nvSpPr>
          <p:cNvPr id="232" name="Google Shape;232;p38"/>
          <p:cNvSpPr txBox="1"/>
          <p:nvPr/>
        </p:nvSpPr>
        <p:spPr>
          <a:xfrm>
            <a:off x="4666250" y="3868150"/>
            <a:ext cx="3033000" cy="7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T Sans"/>
                <a:ea typeface="PT Sans"/>
                <a:cs typeface="PT Sans"/>
                <a:sym typeface="PT Sans"/>
              </a:rPr>
              <a:t>plus sign between layers, not the pipe operator!</a:t>
            </a:r>
            <a:endParaRPr sz="1800">
              <a:latin typeface="PT Sans"/>
              <a:ea typeface="PT Sans"/>
              <a:cs typeface="PT Sans"/>
              <a:sym typeface="P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idx="4294967295" type="title"/>
          </p:nvPr>
        </p:nvSpPr>
        <p:spPr>
          <a:xfrm>
            <a:off x="674550" y="1681175"/>
            <a:ext cx="779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Session 4:</a:t>
            </a:r>
            <a:r>
              <a:rPr b="1" lang="en" sz="3600"/>
              <a:t> Pivot tables &amp; </a:t>
            </a:r>
            <a:r>
              <a:rPr b="1" lang="en" sz="3600">
                <a:latin typeface="Courier New"/>
                <a:ea typeface="Courier New"/>
                <a:cs typeface="Courier New"/>
                <a:sym typeface="Courier New"/>
              </a:rPr>
              <a:t>dplyr</a:t>
            </a:r>
            <a:endParaRPr b="1" sz="3600">
              <a:latin typeface="Courier New"/>
              <a:ea typeface="Courier New"/>
              <a:cs typeface="Courier New"/>
              <a:sym typeface="Courier New"/>
            </a:endParaRPr>
          </a:p>
          <a:p>
            <a:pPr indent="0" lvl="0" marL="0" rtl="0" algn="ctr">
              <a:spcBef>
                <a:spcPts val="0"/>
              </a:spcBef>
              <a:spcAft>
                <a:spcPts val="0"/>
              </a:spcAft>
              <a:buNone/>
            </a:pPr>
            <a:r>
              <a:t/>
            </a:r>
            <a:endParaRPr b="1" sz="3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nvSpPr>
        <p:spPr>
          <a:xfrm>
            <a:off x="825950" y="1086825"/>
            <a:ext cx="79092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latin typeface="PT Sans"/>
                <a:ea typeface="PT Sans"/>
                <a:cs typeface="PT Sans"/>
                <a:sym typeface="PT Sans"/>
                <a:hlinkClick r:id="rId3"/>
              </a:rPr>
              <a:t>Wikipedia describes a pivot table</a:t>
            </a:r>
            <a:r>
              <a:rPr lang="en" sz="2400">
                <a:solidFill>
                  <a:schemeClr val="dk1"/>
                </a:solidFill>
                <a:latin typeface="PT Sans"/>
                <a:ea typeface="PT Sans"/>
                <a:cs typeface="PT Sans"/>
                <a:sym typeface="PT Sans"/>
              </a:rPr>
              <a:t> as </a:t>
            </a:r>
            <a:endParaRPr sz="2400">
              <a:solidFill>
                <a:schemeClr val="dk1"/>
              </a:solidFill>
              <a:latin typeface="PT Sans"/>
              <a:ea typeface="PT Sans"/>
              <a:cs typeface="PT Sans"/>
              <a:sym typeface="PT Sans"/>
            </a:endParaRPr>
          </a:p>
          <a:p>
            <a:pPr indent="0" lvl="0" marL="0" rtl="0" algn="l">
              <a:spcBef>
                <a:spcPts val="0"/>
              </a:spcBef>
              <a:spcAft>
                <a:spcPts val="0"/>
              </a:spcAft>
              <a:buNone/>
            </a:pPr>
            <a:r>
              <a:t/>
            </a:r>
            <a:endParaRPr sz="2400">
              <a:solidFill>
                <a:schemeClr val="dk1"/>
              </a:solidFill>
              <a:latin typeface="PT Sans"/>
              <a:ea typeface="PT Sans"/>
              <a:cs typeface="PT Sans"/>
              <a:sym typeface="PT Sans"/>
            </a:endParaRPr>
          </a:p>
          <a:p>
            <a:pPr indent="0" lvl="0" marL="0" rtl="0" algn="l">
              <a:spcBef>
                <a:spcPts val="0"/>
              </a:spcBef>
              <a:spcAft>
                <a:spcPts val="0"/>
              </a:spcAft>
              <a:buNone/>
            </a:pPr>
            <a:r>
              <a:rPr lang="en" sz="2400">
                <a:solidFill>
                  <a:schemeClr val="dk1"/>
                </a:solidFill>
                <a:latin typeface="PT Sans"/>
                <a:ea typeface="PT Sans"/>
                <a:cs typeface="PT Sans"/>
                <a:sym typeface="PT Sans"/>
              </a:rPr>
              <a:t>“a table of statistics that summarizes the data of a more extensive table…this summary might include sums, averages, or other statistics, which the pivot table groups together in a meaningful way.”</a:t>
            </a:r>
            <a:endParaRPr sz="2400">
              <a:solidFill>
                <a:schemeClr val="dk1"/>
              </a:solidFill>
              <a:latin typeface="PT Sans"/>
              <a:ea typeface="PT Sans"/>
              <a:cs typeface="PT Sans"/>
              <a:sym typeface="P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1"/>
          <p:cNvPicPr preferRelativeResize="0"/>
          <p:nvPr/>
        </p:nvPicPr>
        <p:blipFill>
          <a:blip r:embed="rId3">
            <a:alphaModFix/>
          </a:blip>
          <a:stretch>
            <a:fillRect/>
          </a:stretch>
        </p:blipFill>
        <p:spPr>
          <a:xfrm>
            <a:off x="749325" y="1365925"/>
            <a:ext cx="7219950" cy="1981200"/>
          </a:xfrm>
          <a:prstGeom prst="rect">
            <a:avLst/>
          </a:prstGeom>
          <a:noFill/>
          <a:ln>
            <a:noFill/>
          </a:ln>
        </p:spPr>
      </p:pic>
      <p:sp>
        <p:nvSpPr>
          <p:cNvPr id="248" name="Google Shape;248;p41"/>
          <p:cNvSpPr txBox="1"/>
          <p:nvPr/>
        </p:nvSpPr>
        <p:spPr>
          <a:xfrm>
            <a:off x="-71550" y="4289625"/>
            <a:ext cx="8856600" cy="876600"/>
          </a:xfrm>
          <a:prstGeom prst="rect">
            <a:avLst/>
          </a:prstGeom>
          <a:solidFill>
            <a:srgbClr val="FFFFFF"/>
          </a:solidFill>
          <a:ln>
            <a:noFill/>
          </a:ln>
        </p:spPr>
        <p:txBody>
          <a:bodyPr anchorCtr="0" anchor="t" bIns="91425" lIns="91425" spcFirstLastPara="1" rIns="91425" wrap="square" tIns="91425">
            <a:noAutofit/>
          </a:bodyPr>
          <a:lstStyle/>
          <a:p>
            <a:pPr indent="0" lvl="0" marL="228600" rtl="0" algn="l">
              <a:spcBef>
                <a:spcPts val="0"/>
              </a:spcBef>
              <a:spcAft>
                <a:spcPts val="0"/>
              </a:spcAft>
              <a:buNone/>
            </a:pPr>
            <a:r>
              <a:rPr lang="en" sz="1800">
                <a:solidFill>
                  <a:schemeClr val="dk1"/>
                </a:solidFill>
                <a:latin typeface="PT Sans"/>
                <a:ea typeface="PT Sans"/>
                <a:cs typeface="PT Sans"/>
                <a:sym typeface="PT Sans"/>
              </a:rPr>
              <a:t>Source: RStudio's old-school </a:t>
            </a:r>
            <a:r>
              <a:rPr lang="en" sz="1800" u="sng">
                <a:solidFill>
                  <a:schemeClr val="hlink"/>
                </a:solidFill>
                <a:latin typeface="PT Sans"/>
                <a:ea typeface="PT Sans"/>
                <a:cs typeface="PT Sans"/>
                <a:sym typeface="PT Sans"/>
                <a:hlinkClick r:id="rId4"/>
              </a:rPr>
              <a:t>data wrangling cheatsheet</a:t>
            </a:r>
            <a:endParaRPr sz="1800">
              <a:solidFill>
                <a:schemeClr val="dk1"/>
              </a:solidFill>
              <a:latin typeface="PT Sans"/>
              <a:ea typeface="PT Sans"/>
              <a:cs typeface="PT Sans"/>
              <a:sym typeface="PT Sans"/>
            </a:endParaRPr>
          </a:p>
          <a:p>
            <a:pPr indent="0" lvl="0" marL="228600" rtl="0" algn="l">
              <a:spcBef>
                <a:spcPts val="0"/>
              </a:spcBef>
              <a:spcAft>
                <a:spcPts val="0"/>
              </a:spcAft>
              <a:buNone/>
            </a:pPr>
            <a:r>
              <a:rPr lang="en" sz="1800">
                <a:solidFill>
                  <a:schemeClr val="dk1"/>
                </a:solidFill>
                <a:latin typeface="PT Sans"/>
                <a:ea typeface="PT Sans"/>
                <a:cs typeface="PT Sans"/>
                <a:sym typeface="PT Sans"/>
              </a:rPr>
              <a:t>All cheatsheets available from </a:t>
            </a:r>
            <a:r>
              <a:rPr lang="en" sz="1800" u="sng">
                <a:solidFill>
                  <a:schemeClr val="hlink"/>
                </a:solidFill>
                <a:latin typeface="PT Sans"/>
                <a:ea typeface="PT Sans"/>
                <a:cs typeface="PT Sans"/>
                <a:sym typeface="PT Sans"/>
                <a:hlinkClick r:id="rId5"/>
              </a:rPr>
              <a:t>https://rstudio.com/resources/cheatsheets</a:t>
            </a:r>
            <a:r>
              <a:rPr lang="en" sz="1800">
                <a:solidFill>
                  <a:schemeClr val="dk1"/>
                </a:solidFill>
                <a:latin typeface="PT Sans"/>
                <a:ea typeface="PT Sans"/>
                <a:cs typeface="PT Sans"/>
                <a:sym typeface="PT Sans"/>
              </a:rPr>
              <a:t> </a:t>
            </a:r>
            <a:endParaRPr sz="1800">
              <a:solidFill>
                <a:schemeClr val="dk1"/>
              </a:solidFill>
              <a:latin typeface="PT Sans"/>
              <a:ea typeface="PT Sans"/>
              <a:cs typeface="PT Sans"/>
              <a:sym typeface="PT Sans"/>
            </a:endParaRPr>
          </a:p>
          <a:p>
            <a:pPr indent="0" lvl="0" marL="0" rtl="0" algn="l">
              <a:spcBef>
                <a:spcPts val="0"/>
              </a:spcBef>
              <a:spcAft>
                <a:spcPts val="0"/>
              </a:spcAft>
              <a:buNone/>
            </a:pPr>
            <a:r>
              <a:t/>
            </a:r>
            <a:endParaRPr sz="1800">
              <a:solidFill>
                <a:schemeClr val="dk1"/>
              </a:solidFill>
              <a:latin typeface="PT Sans"/>
              <a:ea typeface="PT Sans"/>
              <a:cs typeface="PT Sans"/>
              <a:sym typeface="PT Sans"/>
            </a:endParaRPr>
          </a:p>
        </p:txBody>
      </p:sp>
      <p:sp>
        <p:nvSpPr>
          <p:cNvPr id="249" name="Google Shape;249;p41"/>
          <p:cNvSpPr txBox="1"/>
          <p:nvPr/>
        </p:nvSpPr>
        <p:spPr>
          <a:xfrm>
            <a:off x="1044625" y="544900"/>
            <a:ext cx="79092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T Sans"/>
                <a:ea typeface="PT Sans"/>
                <a:cs typeface="PT Sans"/>
                <a:sym typeface="PT Sans"/>
              </a:rPr>
              <a:t>Data                     → group by               → summarize</a:t>
            </a:r>
            <a:endParaRPr sz="2200">
              <a:solidFill>
                <a:schemeClr val="dk1"/>
              </a:solidFill>
              <a:latin typeface="PT Sans"/>
              <a:ea typeface="PT Sans"/>
              <a:cs typeface="PT Sans"/>
              <a:sym typeface="P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2"/>
          <p:cNvPicPr preferRelativeResize="0"/>
          <p:nvPr/>
        </p:nvPicPr>
        <p:blipFill>
          <a:blip r:embed="rId3">
            <a:alphaModFix/>
          </a:blip>
          <a:stretch>
            <a:fillRect/>
          </a:stretch>
        </p:blipFill>
        <p:spPr>
          <a:xfrm>
            <a:off x="749325" y="1365925"/>
            <a:ext cx="7219950" cy="1981200"/>
          </a:xfrm>
          <a:prstGeom prst="rect">
            <a:avLst/>
          </a:prstGeom>
          <a:noFill/>
          <a:ln>
            <a:noFill/>
          </a:ln>
        </p:spPr>
      </p:pic>
      <p:sp>
        <p:nvSpPr>
          <p:cNvPr id="255" name="Google Shape;255;p42"/>
          <p:cNvSpPr txBox="1"/>
          <p:nvPr/>
        </p:nvSpPr>
        <p:spPr>
          <a:xfrm>
            <a:off x="1044625" y="544900"/>
            <a:ext cx="79092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data       %&gt;% group_by() %&gt;% summarize()</a:t>
            </a:r>
            <a:endParaRPr b="1" sz="2400">
              <a:solidFill>
                <a:schemeClr val="dk1"/>
              </a:solidFill>
              <a:latin typeface="PT Sans"/>
              <a:ea typeface="PT Sans"/>
              <a:cs typeface="PT Sans"/>
              <a:sym typeface="PT Sans"/>
            </a:endParaRPr>
          </a:p>
        </p:txBody>
      </p:sp>
      <p:sp>
        <p:nvSpPr>
          <p:cNvPr id="256" name="Google Shape;256;p42"/>
          <p:cNvSpPr txBox="1"/>
          <p:nvPr/>
        </p:nvSpPr>
        <p:spPr>
          <a:xfrm>
            <a:off x="749325" y="3500625"/>
            <a:ext cx="3153900" cy="1451700"/>
          </a:xfrm>
          <a:prstGeom prst="rect">
            <a:avLst/>
          </a:prstGeom>
          <a:solidFill>
            <a:srgbClr val="FFFFFF"/>
          </a:solidFill>
          <a:ln>
            <a:noFill/>
          </a:ln>
        </p:spPr>
        <p:txBody>
          <a:bodyPr anchorCtr="0" anchor="t" bIns="91425" lIns="91425" spcFirstLastPara="1" rIns="91425" wrap="square" tIns="91425">
            <a:noAutofit/>
          </a:bodyPr>
          <a:lstStyle/>
          <a:p>
            <a:pPr indent="0" lvl="0" marL="228600" rtl="0" algn="l">
              <a:spcBef>
                <a:spcPts val="0"/>
              </a:spcBef>
              <a:spcAft>
                <a:spcPts val="0"/>
              </a:spcAft>
              <a:buNone/>
            </a:pPr>
            <a:r>
              <a:rPr b="1" lang="en" sz="2400">
                <a:solidFill>
                  <a:schemeClr val="dk1"/>
                </a:solidFill>
                <a:highlight>
                  <a:srgbClr val="EAD1DC"/>
                </a:highlight>
                <a:latin typeface="Courier New"/>
                <a:ea typeface="Courier New"/>
                <a:cs typeface="Courier New"/>
                <a:sym typeface="Courier New"/>
              </a:rPr>
              <a:t>%&gt;%</a:t>
            </a:r>
            <a:endParaRPr b="1" sz="2400">
              <a:solidFill>
                <a:schemeClr val="dk1"/>
              </a:solidFill>
              <a:highlight>
                <a:srgbClr val="EAD1DC"/>
              </a:highlight>
              <a:latin typeface="Courier New"/>
              <a:ea typeface="Courier New"/>
              <a:cs typeface="Courier New"/>
              <a:sym typeface="Courier New"/>
            </a:endParaRPr>
          </a:p>
          <a:p>
            <a:pPr indent="0" lvl="0" marL="228600" rtl="0" algn="l">
              <a:spcBef>
                <a:spcPts val="0"/>
              </a:spcBef>
              <a:spcAft>
                <a:spcPts val="0"/>
              </a:spcAft>
              <a:buNone/>
            </a:pPr>
            <a:r>
              <a:rPr lang="en" sz="3000">
                <a:solidFill>
                  <a:srgbClr val="A64D79"/>
                </a:solidFill>
                <a:latin typeface="Caveat"/>
                <a:ea typeface="Caveat"/>
                <a:cs typeface="Caveat"/>
                <a:sym typeface="Caveat"/>
              </a:rPr>
              <a:t>The pipe operator, reads “and then”</a:t>
            </a:r>
            <a:endParaRPr sz="3000">
              <a:solidFill>
                <a:srgbClr val="A64D79"/>
              </a:solidFill>
              <a:latin typeface="Caveat"/>
              <a:ea typeface="Caveat"/>
              <a:cs typeface="Caveat"/>
              <a:sym typeface="Caveat"/>
            </a:endParaRPr>
          </a:p>
        </p:txBody>
      </p:sp>
      <p:sp>
        <p:nvSpPr>
          <p:cNvPr id="257" name="Google Shape;257;p42"/>
          <p:cNvSpPr txBox="1"/>
          <p:nvPr/>
        </p:nvSpPr>
        <p:spPr>
          <a:xfrm>
            <a:off x="4159075" y="3567475"/>
            <a:ext cx="4388700" cy="1451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T Sans"/>
                <a:ea typeface="PT Sans"/>
                <a:cs typeface="PT Sans"/>
                <a:sym typeface="PT Sans"/>
              </a:rPr>
              <a:t>“Take the data, and then</a:t>
            </a:r>
            <a:endParaRPr sz="2400">
              <a:solidFill>
                <a:schemeClr val="dk1"/>
              </a:solidFill>
              <a:latin typeface="PT Sans"/>
              <a:ea typeface="PT Sans"/>
              <a:cs typeface="PT Sans"/>
              <a:sym typeface="PT Sans"/>
            </a:endParaRPr>
          </a:p>
          <a:p>
            <a:pPr indent="0" lvl="0" marL="228600" rtl="0" algn="l">
              <a:spcBef>
                <a:spcPts val="0"/>
              </a:spcBef>
              <a:spcAft>
                <a:spcPts val="0"/>
              </a:spcAft>
              <a:buNone/>
            </a:pPr>
            <a:r>
              <a:rPr lang="en" sz="2400">
                <a:solidFill>
                  <a:schemeClr val="dk1"/>
                </a:solidFill>
                <a:latin typeface="PT Sans"/>
                <a:ea typeface="PT Sans"/>
                <a:cs typeface="PT Sans"/>
                <a:sym typeface="PT Sans"/>
              </a:rPr>
              <a:t>group by something, and then</a:t>
            </a:r>
            <a:endParaRPr sz="2400">
              <a:solidFill>
                <a:schemeClr val="dk1"/>
              </a:solidFill>
              <a:latin typeface="PT Sans"/>
              <a:ea typeface="PT Sans"/>
              <a:cs typeface="PT Sans"/>
              <a:sym typeface="PT Sans"/>
            </a:endParaRPr>
          </a:p>
          <a:p>
            <a:pPr indent="0" lvl="0" marL="228600" rtl="0" algn="l">
              <a:spcBef>
                <a:spcPts val="0"/>
              </a:spcBef>
              <a:spcAft>
                <a:spcPts val="0"/>
              </a:spcAft>
              <a:buNone/>
            </a:pPr>
            <a:r>
              <a:rPr lang="en" sz="2400">
                <a:solidFill>
                  <a:schemeClr val="dk1"/>
                </a:solidFill>
                <a:latin typeface="PT Sans"/>
                <a:ea typeface="PT Sans"/>
                <a:cs typeface="PT Sans"/>
                <a:sym typeface="PT Sans"/>
              </a:rPr>
              <a:t>summarize by something”</a:t>
            </a:r>
            <a:endParaRPr sz="2400">
              <a:solidFill>
                <a:schemeClr val="dk1"/>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198600" y="99625"/>
            <a:ext cx="859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Logistics</a:t>
            </a:r>
            <a:endParaRPr sz="2400"/>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6"/>
          <p:cNvSpPr txBox="1"/>
          <p:nvPr>
            <p:ph type="title"/>
          </p:nvPr>
        </p:nvSpPr>
        <p:spPr>
          <a:xfrm>
            <a:off x="198600" y="709500"/>
            <a:ext cx="8839500" cy="23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Restrooms</a:t>
            </a:r>
            <a:r>
              <a:rPr lang="en" sz="3000"/>
              <a:t>: by the elevator</a:t>
            </a:r>
            <a:endParaRPr sz="3000"/>
          </a:p>
          <a:p>
            <a:pPr indent="0" lvl="0" marL="0" rtl="0" algn="l">
              <a:spcBef>
                <a:spcPts val="0"/>
              </a:spcBef>
              <a:spcAft>
                <a:spcPts val="0"/>
              </a:spcAft>
              <a:buNone/>
            </a:pPr>
            <a:r>
              <a:rPr b="1" lang="en" sz="3000"/>
              <a:t>Wifi</a:t>
            </a:r>
            <a:r>
              <a:rPr lang="en" sz="3000"/>
              <a:t>: rstudio20, password tidyverse20</a:t>
            </a:r>
            <a:endParaRPr sz="3000"/>
          </a:p>
          <a:p>
            <a:pPr indent="0" lvl="0" marL="0" rtl="0" algn="l">
              <a:spcBef>
                <a:spcPts val="0"/>
              </a:spcBef>
              <a:spcAft>
                <a:spcPts val="0"/>
              </a:spcAft>
              <a:buNone/>
            </a:pPr>
            <a:r>
              <a:rPr b="1" lang="en" sz="3000"/>
              <a:t>Lunch</a:t>
            </a:r>
            <a:r>
              <a:rPr lang="en" sz="3000"/>
              <a:t>: Golden Gate Foyer (Lobby Level)</a:t>
            </a:r>
            <a:endParaRPr sz="3000"/>
          </a:p>
          <a:p>
            <a:pPr indent="0" lvl="0" marL="0" rtl="0" algn="l">
              <a:spcBef>
                <a:spcPts val="0"/>
              </a:spcBef>
              <a:spcAft>
                <a:spcPts val="0"/>
              </a:spcAft>
              <a:buNone/>
            </a:pPr>
            <a:r>
              <a:rPr b="1" lang="en" sz="3000"/>
              <a:t>Reception</a:t>
            </a:r>
            <a:r>
              <a:rPr lang="en" sz="3000"/>
              <a:t>: 5:30-7:30 Yosemite </a:t>
            </a:r>
            <a:endParaRPr sz="3000"/>
          </a:p>
          <a:p>
            <a:pPr indent="0" lvl="0" marL="0" rtl="0" algn="l">
              <a:spcBef>
                <a:spcPts val="0"/>
              </a:spcBef>
              <a:spcAft>
                <a:spcPts val="0"/>
              </a:spcAft>
              <a:buNone/>
            </a:pPr>
            <a:r>
              <a:rPr b="1" lang="en" sz="3000"/>
              <a:t>Code of Conduct</a:t>
            </a:r>
            <a:endParaRPr b="1" sz="3000"/>
          </a:p>
          <a:p>
            <a:pPr indent="0" lvl="0" marL="0" rtl="0" algn="l">
              <a:spcBef>
                <a:spcPts val="0"/>
              </a:spcBef>
              <a:spcAft>
                <a:spcPts val="0"/>
              </a:spcAft>
              <a:buNone/>
            </a:pPr>
            <a:r>
              <a:t/>
            </a:r>
            <a:endParaRPr sz="3000"/>
          </a:p>
        </p:txBody>
      </p:sp>
      <p:sp>
        <p:nvSpPr>
          <p:cNvPr id="80" name="Google Shape;80;p16"/>
          <p:cNvSpPr txBox="1"/>
          <p:nvPr>
            <p:ph type="title"/>
          </p:nvPr>
        </p:nvSpPr>
        <p:spPr>
          <a:xfrm>
            <a:off x="215250" y="3105573"/>
            <a:ext cx="5052600" cy="8184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404040"/>
              </a:buClr>
              <a:buSzPts val="5600"/>
              <a:buFont typeface="Source Sans Pro Light"/>
              <a:buNone/>
            </a:pPr>
            <a:r>
              <a:rPr b="1" i="0" lang="en" sz="3600" u="none" cap="none" strike="noStrike">
                <a:solidFill>
                  <a:srgbClr val="404040"/>
                </a:solidFill>
              </a:rPr>
              <a:t>Asking for help</a:t>
            </a:r>
            <a:endParaRPr b="1" sz="3600"/>
          </a:p>
        </p:txBody>
      </p:sp>
      <p:grpSp>
        <p:nvGrpSpPr>
          <p:cNvPr id="81" name="Google Shape;81;p16"/>
          <p:cNvGrpSpPr/>
          <p:nvPr/>
        </p:nvGrpSpPr>
        <p:grpSpPr>
          <a:xfrm>
            <a:off x="242752" y="3902181"/>
            <a:ext cx="1282134" cy="1114907"/>
            <a:chOff x="-308206" y="0"/>
            <a:chExt cx="5762400" cy="6331101"/>
          </a:xfrm>
        </p:grpSpPr>
        <p:sp>
          <p:nvSpPr>
            <p:cNvPr id="82" name="Google Shape;82;p16"/>
            <p:cNvSpPr/>
            <p:nvPr/>
          </p:nvSpPr>
          <p:spPr>
            <a:xfrm>
              <a:off x="0" y="0"/>
              <a:ext cx="5079900" cy="5079900"/>
            </a:xfrm>
            <a:prstGeom prst="rect">
              <a:avLst/>
            </a:prstGeom>
            <a:solidFill>
              <a:srgbClr val="DE333A"/>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i="0" sz="1100" u="none" cap="none" strike="noStrike">
                <a:solidFill>
                  <a:srgbClr val="FFFFFF"/>
                </a:solidFill>
                <a:latin typeface="PT Sans"/>
                <a:ea typeface="PT Sans"/>
                <a:cs typeface="PT Sans"/>
                <a:sym typeface="PT Sans"/>
              </a:endParaRPr>
            </a:p>
          </p:txBody>
        </p:sp>
        <p:sp>
          <p:nvSpPr>
            <p:cNvPr id="83" name="Google Shape;83;p16"/>
            <p:cNvSpPr txBox="1"/>
            <p:nvPr/>
          </p:nvSpPr>
          <p:spPr>
            <a:xfrm>
              <a:off x="-308206" y="5505501"/>
              <a:ext cx="5762400" cy="8256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353"/>
                </a:buClr>
                <a:buSzPts val="1900"/>
                <a:buFont typeface="Gill Sans"/>
                <a:buNone/>
              </a:pPr>
              <a:r>
                <a:rPr lang="en" sz="1900">
                  <a:solidFill>
                    <a:srgbClr val="535353"/>
                  </a:solidFill>
                  <a:latin typeface="PT Sans"/>
                  <a:ea typeface="PT Sans"/>
                  <a:cs typeface="PT Sans"/>
                  <a:sym typeface="PT Sans"/>
                </a:rPr>
                <a:t>Help please</a:t>
              </a:r>
              <a:endParaRPr sz="500">
                <a:latin typeface="PT Sans"/>
                <a:ea typeface="PT Sans"/>
                <a:cs typeface="PT Sans"/>
                <a:sym typeface="PT Sans"/>
              </a:endParaRPr>
            </a:p>
          </p:txBody>
        </p:sp>
      </p:grpSp>
      <p:grpSp>
        <p:nvGrpSpPr>
          <p:cNvPr id="84" name="Google Shape;84;p16"/>
          <p:cNvGrpSpPr/>
          <p:nvPr/>
        </p:nvGrpSpPr>
        <p:grpSpPr>
          <a:xfrm>
            <a:off x="1852389" y="3902181"/>
            <a:ext cx="1677294" cy="1187583"/>
            <a:chOff x="-1" y="0"/>
            <a:chExt cx="7538400" cy="6743799"/>
          </a:xfrm>
        </p:grpSpPr>
        <p:sp>
          <p:nvSpPr>
            <p:cNvPr id="85" name="Google Shape;85;p16"/>
            <p:cNvSpPr/>
            <p:nvPr/>
          </p:nvSpPr>
          <p:spPr>
            <a:xfrm>
              <a:off x="1229171" y="0"/>
              <a:ext cx="5079900" cy="5079900"/>
            </a:xfrm>
            <a:prstGeom prst="rect">
              <a:avLst/>
            </a:prstGeom>
            <a:solidFill>
              <a:srgbClr val="76A5A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i="0" sz="1100" u="none" cap="none" strike="noStrike">
                <a:solidFill>
                  <a:srgbClr val="FFFFFF"/>
                </a:solidFill>
                <a:latin typeface="PT Sans"/>
                <a:ea typeface="PT Sans"/>
                <a:cs typeface="PT Sans"/>
                <a:sym typeface="PT Sans"/>
              </a:endParaRPr>
            </a:p>
          </p:txBody>
        </p:sp>
        <p:sp>
          <p:nvSpPr>
            <p:cNvPr id="86" name="Google Shape;86;p16"/>
            <p:cNvSpPr txBox="1"/>
            <p:nvPr/>
          </p:nvSpPr>
          <p:spPr>
            <a:xfrm>
              <a:off x="-1" y="5194299"/>
              <a:ext cx="7538400" cy="1549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353"/>
                </a:buClr>
                <a:buSzPts val="1900"/>
                <a:buFont typeface="Gill Sans"/>
                <a:buNone/>
              </a:pPr>
              <a:r>
                <a:rPr lang="en" sz="1900">
                  <a:solidFill>
                    <a:srgbClr val="535353"/>
                  </a:solidFill>
                  <a:latin typeface="PT Sans"/>
                  <a:ea typeface="PT Sans"/>
                  <a:cs typeface="PT Sans"/>
                  <a:sym typeface="PT Sans"/>
                </a:rPr>
                <a:t>I’m fine!</a:t>
              </a:r>
              <a:endParaRPr sz="500">
                <a:latin typeface="PT Sans"/>
                <a:ea typeface="PT Sans"/>
                <a:cs typeface="PT Sans"/>
                <a:sym typeface="PT Sans"/>
              </a:endParaRPr>
            </a:p>
          </p:txBody>
        </p:sp>
      </p:grpSp>
      <p:grpSp>
        <p:nvGrpSpPr>
          <p:cNvPr id="87" name="Google Shape;87;p16"/>
          <p:cNvGrpSpPr/>
          <p:nvPr/>
        </p:nvGrpSpPr>
        <p:grpSpPr>
          <a:xfrm>
            <a:off x="2533825" y="3756979"/>
            <a:ext cx="3721046" cy="1451295"/>
            <a:chOff x="-4916888" y="-1"/>
            <a:chExt cx="16723800" cy="8241313"/>
          </a:xfrm>
        </p:grpSpPr>
        <p:sp>
          <p:nvSpPr>
            <p:cNvPr id="88" name="Google Shape;88;p16"/>
            <p:cNvSpPr/>
            <p:nvPr/>
          </p:nvSpPr>
          <p:spPr>
            <a:xfrm>
              <a:off x="1404967" y="-1"/>
              <a:ext cx="4077265" cy="5865369"/>
            </a:xfrm>
            <a:custGeom>
              <a:rect b="b" l="l" r="r" t="t"/>
              <a:pathLst>
                <a:path extrusionOk="0" h="21598" w="21054">
                  <a:moveTo>
                    <a:pt x="9241" y="0"/>
                  </a:moveTo>
                  <a:cubicBezTo>
                    <a:pt x="8623" y="3"/>
                    <a:pt x="8010" y="322"/>
                    <a:pt x="8004" y="946"/>
                  </a:cubicBezTo>
                  <a:cubicBezTo>
                    <a:pt x="7999" y="1470"/>
                    <a:pt x="7929" y="8910"/>
                    <a:pt x="7929" y="8910"/>
                  </a:cubicBezTo>
                  <a:cubicBezTo>
                    <a:pt x="7929" y="8910"/>
                    <a:pt x="7499" y="8974"/>
                    <a:pt x="7399" y="8974"/>
                  </a:cubicBezTo>
                  <a:cubicBezTo>
                    <a:pt x="7399" y="8974"/>
                    <a:pt x="5801" y="2575"/>
                    <a:pt x="5675" y="1884"/>
                  </a:cubicBezTo>
                  <a:cubicBezTo>
                    <a:pt x="5460" y="700"/>
                    <a:pt x="3262" y="854"/>
                    <a:pt x="3420" y="2122"/>
                  </a:cubicBezTo>
                  <a:cubicBezTo>
                    <a:pt x="3487" y="2667"/>
                    <a:pt x="4637" y="9621"/>
                    <a:pt x="4637" y="9621"/>
                  </a:cubicBezTo>
                  <a:lnTo>
                    <a:pt x="4100" y="9812"/>
                  </a:lnTo>
                  <a:cubicBezTo>
                    <a:pt x="4100" y="9812"/>
                    <a:pt x="2546" y="6213"/>
                    <a:pt x="2124" y="5128"/>
                  </a:cubicBezTo>
                  <a:cubicBezTo>
                    <a:pt x="1683" y="3995"/>
                    <a:pt x="-325" y="4416"/>
                    <a:pt x="45" y="5576"/>
                  </a:cubicBezTo>
                  <a:cubicBezTo>
                    <a:pt x="204" y="6073"/>
                    <a:pt x="930" y="9056"/>
                    <a:pt x="1691" y="11289"/>
                  </a:cubicBezTo>
                  <a:cubicBezTo>
                    <a:pt x="1612" y="16115"/>
                    <a:pt x="3291" y="17160"/>
                    <a:pt x="3675" y="19027"/>
                  </a:cubicBezTo>
                  <a:cubicBezTo>
                    <a:pt x="3899" y="20117"/>
                    <a:pt x="3791" y="21598"/>
                    <a:pt x="3791" y="21598"/>
                  </a:cubicBezTo>
                  <a:lnTo>
                    <a:pt x="13296" y="21598"/>
                  </a:lnTo>
                  <a:cubicBezTo>
                    <a:pt x="13296" y="18355"/>
                    <a:pt x="17266" y="16479"/>
                    <a:pt x="18181" y="15015"/>
                  </a:cubicBezTo>
                  <a:cubicBezTo>
                    <a:pt x="18213" y="14964"/>
                    <a:pt x="19620" y="12585"/>
                    <a:pt x="20198" y="11608"/>
                  </a:cubicBezTo>
                  <a:cubicBezTo>
                    <a:pt x="20356" y="11341"/>
                    <a:pt x="20444" y="11057"/>
                    <a:pt x="20458" y="10768"/>
                  </a:cubicBezTo>
                  <a:cubicBezTo>
                    <a:pt x="20485" y="10213"/>
                    <a:pt x="20558" y="9282"/>
                    <a:pt x="20735" y="9028"/>
                  </a:cubicBezTo>
                  <a:cubicBezTo>
                    <a:pt x="21275" y="8248"/>
                    <a:pt x="21229" y="7659"/>
                    <a:pt x="19813" y="7927"/>
                  </a:cubicBezTo>
                  <a:cubicBezTo>
                    <a:pt x="18121" y="8247"/>
                    <a:pt x="17427" y="10409"/>
                    <a:pt x="17427" y="10409"/>
                  </a:cubicBezTo>
                  <a:lnTo>
                    <a:pt x="16041" y="12125"/>
                  </a:lnTo>
                  <a:lnTo>
                    <a:pt x="15280" y="12313"/>
                  </a:lnTo>
                  <a:lnTo>
                    <a:pt x="14521" y="9417"/>
                  </a:lnTo>
                  <a:cubicBezTo>
                    <a:pt x="14521" y="9417"/>
                    <a:pt x="14899" y="2984"/>
                    <a:pt x="15008" y="1961"/>
                  </a:cubicBezTo>
                  <a:cubicBezTo>
                    <a:pt x="15120" y="912"/>
                    <a:pt x="13017" y="708"/>
                    <a:pt x="12778" y="1791"/>
                  </a:cubicBezTo>
                  <a:cubicBezTo>
                    <a:pt x="12639" y="2422"/>
                    <a:pt x="11563" y="7848"/>
                    <a:pt x="11333" y="8824"/>
                  </a:cubicBezTo>
                  <a:lnTo>
                    <a:pt x="10797" y="8800"/>
                  </a:lnTo>
                  <a:cubicBezTo>
                    <a:pt x="10797" y="8800"/>
                    <a:pt x="10538" y="1503"/>
                    <a:pt x="10513" y="956"/>
                  </a:cubicBezTo>
                  <a:cubicBezTo>
                    <a:pt x="10483" y="313"/>
                    <a:pt x="9859" y="-2"/>
                    <a:pt x="9241" y="0"/>
                  </a:cubicBezTo>
                  <a:close/>
                </a:path>
              </a:pathLst>
            </a:custGeom>
            <a:solidFill>
              <a:srgbClr val="5696C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i="0" sz="1100" u="none" cap="none" strike="noStrike">
                <a:solidFill>
                  <a:srgbClr val="FFFFFF"/>
                </a:solidFill>
                <a:latin typeface="PT Sans"/>
                <a:ea typeface="PT Sans"/>
                <a:cs typeface="PT Sans"/>
                <a:sym typeface="PT Sans"/>
              </a:endParaRPr>
            </a:p>
          </p:txBody>
        </p:sp>
        <p:sp>
          <p:nvSpPr>
            <p:cNvPr id="89" name="Google Shape;89;p16"/>
            <p:cNvSpPr txBox="1"/>
            <p:nvPr/>
          </p:nvSpPr>
          <p:spPr>
            <a:xfrm>
              <a:off x="-4916888" y="5244012"/>
              <a:ext cx="16723800" cy="2997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353"/>
                </a:buClr>
                <a:buSzPts val="1900"/>
                <a:buFont typeface="Gill Sans"/>
                <a:buNone/>
              </a:pPr>
              <a:r>
                <a:rPr i="0" lang="en" sz="1900" u="none" cap="none" strike="noStrike">
                  <a:solidFill>
                    <a:srgbClr val="535353"/>
                  </a:solidFill>
                  <a:latin typeface="PT Sans"/>
                  <a:ea typeface="PT Sans"/>
                  <a:cs typeface="PT Sans"/>
                  <a:sym typeface="PT Sans"/>
                </a:rPr>
                <a:t>I </a:t>
              </a:r>
              <a:r>
                <a:rPr lang="en" sz="1900">
                  <a:solidFill>
                    <a:srgbClr val="535353"/>
                  </a:solidFill>
                  <a:latin typeface="PT Sans"/>
                  <a:ea typeface="PT Sans"/>
                  <a:cs typeface="PT Sans"/>
                  <a:sym typeface="PT Sans"/>
                </a:rPr>
                <a:t>have a question</a:t>
              </a:r>
              <a:endParaRPr sz="500">
                <a:latin typeface="PT Sans"/>
                <a:ea typeface="PT Sans"/>
                <a:cs typeface="PT Sans"/>
                <a:sym typeface="PT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nvSpPr>
        <p:spPr>
          <a:xfrm>
            <a:off x="2870025" y="95800"/>
            <a:ext cx="38706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D</a:t>
            </a:r>
            <a:r>
              <a:rPr b="1" lang="en" sz="2400">
                <a:solidFill>
                  <a:schemeClr val="dk1"/>
                </a:solidFill>
                <a:latin typeface="Courier New"/>
                <a:ea typeface="Courier New"/>
                <a:cs typeface="Courier New"/>
                <a:sym typeface="Courier New"/>
              </a:rPr>
              <a:t>ata %&gt;%</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  group_by() %&gt;%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  summarize()</a:t>
            </a:r>
            <a:endParaRPr b="1" sz="2400">
              <a:solidFill>
                <a:schemeClr val="dk1"/>
              </a:solidFill>
              <a:latin typeface="PT Sans"/>
              <a:ea typeface="PT Sans"/>
              <a:cs typeface="PT Sans"/>
              <a:sym typeface="PT Sans"/>
            </a:endParaRPr>
          </a:p>
        </p:txBody>
      </p:sp>
      <p:sp>
        <p:nvSpPr>
          <p:cNvPr id="263" name="Google Shape;263;p43"/>
          <p:cNvSpPr txBox="1"/>
          <p:nvPr/>
        </p:nvSpPr>
        <p:spPr>
          <a:xfrm>
            <a:off x="749325" y="2281425"/>
            <a:ext cx="3153900" cy="1451700"/>
          </a:xfrm>
          <a:prstGeom prst="rect">
            <a:avLst/>
          </a:prstGeom>
          <a:solidFill>
            <a:srgbClr val="FFFFFF"/>
          </a:solidFill>
          <a:ln>
            <a:noFill/>
          </a:ln>
        </p:spPr>
        <p:txBody>
          <a:bodyPr anchorCtr="0" anchor="t" bIns="91425" lIns="91425" spcFirstLastPara="1" rIns="91425" wrap="square" tIns="91425">
            <a:noAutofit/>
          </a:bodyPr>
          <a:lstStyle/>
          <a:p>
            <a:pPr indent="0" lvl="0" marL="228600" rtl="0" algn="l">
              <a:spcBef>
                <a:spcPts val="0"/>
              </a:spcBef>
              <a:spcAft>
                <a:spcPts val="0"/>
              </a:spcAft>
              <a:buNone/>
            </a:pPr>
            <a:r>
              <a:rPr b="1" lang="en" sz="2400">
                <a:solidFill>
                  <a:schemeClr val="dk1"/>
                </a:solidFill>
                <a:highlight>
                  <a:srgbClr val="EAD1DC"/>
                </a:highlight>
                <a:latin typeface="Courier New"/>
                <a:ea typeface="Courier New"/>
                <a:cs typeface="Courier New"/>
                <a:sym typeface="Courier New"/>
              </a:rPr>
              <a:t>%&gt;%</a:t>
            </a:r>
            <a:endParaRPr b="1" sz="2400">
              <a:solidFill>
                <a:schemeClr val="dk1"/>
              </a:solidFill>
              <a:latin typeface="Courier New"/>
              <a:ea typeface="Courier New"/>
              <a:cs typeface="Courier New"/>
              <a:sym typeface="Courier New"/>
            </a:endParaRPr>
          </a:p>
          <a:p>
            <a:pPr indent="0" lvl="0" marL="228600" rtl="0" algn="l">
              <a:spcBef>
                <a:spcPts val="0"/>
              </a:spcBef>
              <a:spcAft>
                <a:spcPts val="0"/>
              </a:spcAft>
              <a:buNone/>
            </a:pPr>
            <a:r>
              <a:rPr lang="en" sz="3000">
                <a:solidFill>
                  <a:srgbClr val="A64D79"/>
                </a:solidFill>
                <a:latin typeface="Caveat"/>
                <a:ea typeface="Caveat"/>
                <a:cs typeface="Caveat"/>
                <a:sym typeface="Caveat"/>
              </a:rPr>
              <a:t>The pipe operator, reads “and then”</a:t>
            </a:r>
            <a:endParaRPr sz="3000">
              <a:solidFill>
                <a:srgbClr val="A64D79"/>
              </a:solidFill>
              <a:latin typeface="Caveat"/>
              <a:ea typeface="Caveat"/>
              <a:cs typeface="Caveat"/>
              <a:sym typeface="Caveat"/>
            </a:endParaRPr>
          </a:p>
        </p:txBody>
      </p:sp>
      <p:sp>
        <p:nvSpPr>
          <p:cNvPr id="264" name="Google Shape;264;p43"/>
          <p:cNvSpPr txBox="1"/>
          <p:nvPr/>
        </p:nvSpPr>
        <p:spPr>
          <a:xfrm>
            <a:off x="4159075" y="2348275"/>
            <a:ext cx="4388700" cy="1451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T Sans"/>
                <a:ea typeface="PT Sans"/>
                <a:cs typeface="PT Sans"/>
                <a:sym typeface="PT Sans"/>
              </a:rPr>
              <a:t>“Take the data, and then</a:t>
            </a:r>
            <a:endParaRPr sz="2400">
              <a:solidFill>
                <a:schemeClr val="dk1"/>
              </a:solidFill>
              <a:latin typeface="PT Sans"/>
              <a:ea typeface="PT Sans"/>
              <a:cs typeface="PT Sans"/>
              <a:sym typeface="PT Sans"/>
            </a:endParaRPr>
          </a:p>
          <a:p>
            <a:pPr indent="0" lvl="0" marL="228600" rtl="0" algn="l">
              <a:spcBef>
                <a:spcPts val="0"/>
              </a:spcBef>
              <a:spcAft>
                <a:spcPts val="0"/>
              </a:spcAft>
              <a:buNone/>
            </a:pPr>
            <a:r>
              <a:rPr lang="en" sz="2400">
                <a:solidFill>
                  <a:schemeClr val="dk1"/>
                </a:solidFill>
                <a:latin typeface="PT Sans"/>
                <a:ea typeface="PT Sans"/>
                <a:cs typeface="PT Sans"/>
                <a:sym typeface="PT Sans"/>
              </a:rPr>
              <a:t>group by something, and then</a:t>
            </a:r>
            <a:endParaRPr sz="2400">
              <a:solidFill>
                <a:schemeClr val="dk1"/>
              </a:solidFill>
              <a:latin typeface="PT Sans"/>
              <a:ea typeface="PT Sans"/>
              <a:cs typeface="PT Sans"/>
              <a:sym typeface="PT Sans"/>
            </a:endParaRPr>
          </a:p>
          <a:p>
            <a:pPr indent="0" lvl="0" marL="228600" rtl="0" algn="l">
              <a:spcBef>
                <a:spcPts val="0"/>
              </a:spcBef>
              <a:spcAft>
                <a:spcPts val="0"/>
              </a:spcAft>
              <a:buNone/>
            </a:pPr>
            <a:r>
              <a:rPr lang="en" sz="2400">
                <a:solidFill>
                  <a:schemeClr val="dk1"/>
                </a:solidFill>
                <a:latin typeface="PT Sans"/>
                <a:ea typeface="PT Sans"/>
                <a:cs typeface="PT Sans"/>
                <a:sym typeface="PT Sans"/>
              </a:rPr>
              <a:t>summarize by something”</a:t>
            </a:r>
            <a:endParaRPr sz="2400">
              <a:solidFill>
                <a:schemeClr val="dk1"/>
              </a:solidFill>
              <a:latin typeface="PT Sans"/>
              <a:ea typeface="PT Sans"/>
              <a:cs typeface="PT Sans"/>
              <a:sym typeface="P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nvSpPr>
        <p:spPr>
          <a:xfrm>
            <a:off x="963850" y="2107850"/>
            <a:ext cx="7314300" cy="21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PT Sans"/>
                <a:ea typeface="PT Sans"/>
                <a:cs typeface="PT Sans"/>
                <a:sym typeface="PT Sans"/>
              </a:rPr>
              <a:t>If you did not get an email from me this morning with the </a:t>
            </a:r>
            <a:r>
              <a:rPr b="1" lang="en" sz="3000">
                <a:solidFill>
                  <a:srgbClr val="CC0000"/>
                </a:solidFill>
                <a:latin typeface="PT Sans"/>
                <a:ea typeface="PT Sans"/>
                <a:cs typeface="PT Sans"/>
                <a:sym typeface="PT Sans"/>
              </a:rPr>
              <a:t>kelp_fronds.xlsx</a:t>
            </a:r>
            <a:r>
              <a:rPr lang="en" sz="3000">
                <a:solidFill>
                  <a:srgbClr val="CC0000"/>
                </a:solidFill>
                <a:latin typeface="PT Sans"/>
                <a:ea typeface="PT Sans"/>
                <a:cs typeface="PT Sans"/>
                <a:sym typeface="PT Sans"/>
              </a:rPr>
              <a:t> file attached, please let one of us know &amp; we’ll email it to you. We’ll use it for Session 2.</a:t>
            </a:r>
            <a:endParaRPr sz="3000">
              <a:solidFill>
                <a:srgbClr val="CC0000"/>
              </a:solidFill>
              <a:latin typeface="PT Sans"/>
              <a:ea typeface="PT Sans"/>
              <a:cs typeface="PT Sans"/>
              <a:sym typeface="PT Sans"/>
            </a:endParaRPr>
          </a:p>
        </p:txBody>
      </p:sp>
      <p:sp>
        <p:nvSpPr>
          <p:cNvPr id="270" name="Google Shape;270;p44"/>
          <p:cNvSpPr txBox="1"/>
          <p:nvPr/>
        </p:nvSpPr>
        <p:spPr>
          <a:xfrm>
            <a:off x="1977750" y="693625"/>
            <a:ext cx="51885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PT Sans"/>
                <a:ea typeface="PT Sans"/>
                <a:cs typeface="PT Sans"/>
                <a:sym typeface="PT Sans"/>
              </a:rPr>
              <a:t>Welcome to Day 2!</a:t>
            </a:r>
            <a:endParaRPr b="1" sz="4800">
              <a:latin typeface="PT Sans"/>
              <a:ea typeface="PT Sans"/>
              <a:cs typeface="PT Sans"/>
              <a:sym typeface="P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5"/>
          <p:cNvPicPr preferRelativeResize="0"/>
          <p:nvPr/>
        </p:nvPicPr>
        <p:blipFill>
          <a:blip r:embed="rId3">
            <a:alphaModFix/>
          </a:blip>
          <a:stretch>
            <a:fillRect/>
          </a:stretch>
        </p:blipFill>
        <p:spPr>
          <a:xfrm>
            <a:off x="839450" y="441664"/>
            <a:ext cx="7123026" cy="45349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nvSpPr>
        <p:spPr>
          <a:xfrm>
            <a:off x="226050" y="85900"/>
            <a:ext cx="81453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latin typeface="PT Sans"/>
                <a:ea typeface="PT Sans"/>
                <a:cs typeface="PT Sans"/>
                <a:sym typeface="PT Sans"/>
              </a:rPr>
              <a:t>What we started learning yesterday: </a:t>
            </a:r>
            <a:endParaRPr sz="2200">
              <a:latin typeface="PT Sans"/>
              <a:ea typeface="PT Sans"/>
              <a:cs typeface="PT Sans"/>
              <a:sym typeface="PT Sans"/>
            </a:endParaRPr>
          </a:p>
          <a:p>
            <a:pPr indent="-342900" lvl="0" marL="457200" rtl="0" algn="l">
              <a:lnSpc>
                <a:spcPct val="115000"/>
              </a:lnSpc>
              <a:spcBef>
                <a:spcPts val="1200"/>
              </a:spcBef>
              <a:spcAft>
                <a:spcPts val="0"/>
              </a:spcAft>
              <a:buSzPts val="1800"/>
              <a:buFont typeface="PT Sans"/>
              <a:buChar char="●"/>
            </a:pPr>
            <a:r>
              <a:rPr lang="en" sz="1800">
                <a:latin typeface="PT Sans"/>
                <a:ea typeface="PT Sans"/>
                <a:cs typeface="PT Sans"/>
                <a:sym typeface="PT Sans"/>
              </a:rPr>
              <a:t>Meet the RStudio IDE</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Working in RMarkdown (2 languages! R + markdown)</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Functions, arguments, code syntax &amp; good habits</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Writing organized, reproducible code, and the pipe operator (%&gt;%)</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Installing &amp; attaching packages</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Storing objects (&lt;-)</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Reading in and exploring data (read_csv, read_excel)</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Intro to visualization with ggplot2</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Pivot tables (group_by + summarize)</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An html table with kable</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Hello Git + GitHub</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Work between Git and RStudio (pull &gt; stage &gt; commit &gt; push)</a:t>
            </a:r>
            <a:endParaRPr sz="1800">
              <a:latin typeface="PT Sans"/>
              <a:ea typeface="PT Sans"/>
              <a:cs typeface="PT Sans"/>
              <a:sym typeface="PT Sans"/>
            </a:endParaRPr>
          </a:p>
          <a:p>
            <a:pPr indent="-342900" lvl="0" marL="457200" rtl="0" algn="l">
              <a:lnSpc>
                <a:spcPct val="115000"/>
              </a:lnSpc>
              <a:spcBef>
                <a:spcPts val="0"/>
              </a:spcBef>
              <a:spcAft>
                <a:spcPts val="0"/>
              </a:spcAft>
              <a:buSzPts val="1800"/>
              <a:buFont typeface="PT Sans"/>
              <a:buChar char="●"/>
            </a:pPr>
            <a:r>
              <a:rPr lang="en" sz="1800">
                <a:latin typeface="PT Sans"/>
                <a:ea typeface="PT Sans"/>
                <a:cs typeface="PT Sans"/>
                <a:sym typeface="PT Sans"/>
              </a:rPr>
              <a:t>Whoa.</a:t>
            </a:r>
            <a:endParaRPr sz="1800">
              <a:latin typeface="PT Sans"/>
              <a:ea typeface="PT Sans"/>
              <a:cs typeface="PT Sans"/>
              <a:sym typeface="PT Sans"/>
            </a:endParaRPr>
          </a:p>
          <a:p>
            <a:pPr indent="0" lvl="0" marL="0" rtl="0" algn="l">
              <a:spcBef>
                <a:spcPts val="1200"/>
              </a:spcBef>
              <a:spcAft>
                <a:spcPts val="0"/>
              </a:spcAft>
              <a:buNone/>
            </a:pPr>
            <a:r>
              <a:t/>
            </a:r>
            <a:endParaRPr sz="2200">
              <a:latin typeface="PT Sans"/>
              <a:ea typeface="PT Sans"/>
              <a:cs typeface="PT Sans"/>
              <a:sym typeface="P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nvSpPr>
        <p:spPr>
          <a:xfrm>
            <a:off x="352425" y="224925"/>
            <a:ext cx="81453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latin typeface="PT Sans"/>
                <a:ea typeface="PT Sans"/>
                <a:cs typeface="PT Sans"/>
                <a:sym typeface="PT Sans"/>
              </a:rPr>
              <a:t>Today, continue all of that PLUS:</a:t>
            </a:r>
            <a:endParaRPr b="1" sz="2200">
              <a:latin typeface="PT Sans"/>
              <a:ea typeface="PT Sans"/>
              <a:cs typeface="PT Sans"/>
              <a:sym typeface="PT Sans"/>
            </a:endParaRPr>
          </a:p>
          <a:p>
            <a:pPr indent="-368300" lvl="0" marL="457200" rtl="0" algn="l">
              <a:lnSpc>
                <a:spcPct val="115000"/>
              </a:lnSpc>
              <a:spcBef>
                <a:spcPts val="1200"/>
              </a:spcBef>
              <a:spcAft>
                <a:spcPts val="0"/>
              </a:spcAft>
              <a:buSzPts val="2200"/>
              <a:buFont typeface="PT Sans"/>
              <a:buChar char="●"/>
            </a:pPr>
            <a:r>
              <a:rPr lang="en" sz="2200">
                <a:latin typeface="PT Sans"/>
                <a:ea typeface="PT Sans"/>
                <a:cs typeface="PT Sans"/>
                <a:sym typeface="PT Sans"/>
              </a:rPr>
              <a:t>Reshaping, cleaning, wrangling data continued</a:t>
            </a:r>
            <a:endParaRPr sz="2200">
              <a:latin typeface="PT Sans"/>
              <a:ea typeface="PT Sans"/>
              <a:cs typeface="PT Sans"/>
              <a:sym typeface="PT Sans"/>
            </a:endParaRPr>
          </a:p>
          <a:p>
            <a:pPr indent="-368300" lvl="0" marL="457200" rtl="0" algn="l">
              <a:lnSpc>
                <a:spcPct val="115000"/>
              </a:lnSpc>
              <a:spcBef>
                <a:spcPts val="0"/>
              </a:spcBef>
              <a:spcAft>
                <a:spcPts val="0"/>
              </a:spcAft>
              <a:buSzPts val="2200"/>
              <a:buFont typeface="PT Sans"/>
              <a:buChar char="●"/>
            </a:pPr>
            <a:r>
              <a:rPr lang="en" sz="2200">
                <a:latin typeface="PT Sans"/>
                <a:ea typeface="PT Sans"/>
                <a:cs typeface="PT Sans"/>
                <a:sym typeface="PT Sans"/>
              </a:rPr>
              <a:t>Some fun with strings</a:t>
            </a:r>
            <a:endParaRPr sz="2200">
              <a:latin typeface="PT Sans"/>
              <a:ea typeface="PT Sans"/>
              <a:cs typeface="PT Sans"/>
              <a:sym typeface="PT Sans"/>
            </a:endParaRPr>
          </a:p>
          <a:p>
            <a:pPr indent="-368300" lvl="0" marL="457200" rtl="0" algn="l">
              <a:lnSpc>
                <a:spcPct val="115000"/>
              </a:lnSpc>
              <a:spcBef>
                <a:spcPts val="0"/>
              </a:spcBef>
              <a:spcAft>
                <a:spcPts val="0"/>
              </a:spcAft>
              <a:buSzPts val="2200"/>
              <a:buFont typeface="PT Sans"/>
              <a:buChar char="●"/>
            </a:pPr>
            <a:r>
              <a:rPr lang="en" sz="2200">
                <a:latin typeface="PT Sans"/>
                <a:ea typeface="PT Sans"/>
                <a:cs typeface="PT Sans"/>
                <a:sym typeface="PT Sans"/>
              </a:rPr>
              <a:t>Super deliberate filtering</a:t>
            </a:r>
            <a:endParaRPr sz="2200">
              <a:latin typeface="PT Sans"/>
              <a:ea typeface="PT Sans"/>
              <a:cs typeface="PT Sans"/>
              <a:sym typeface="PT Sans"/>
            </a:endParaRPr>
          </a:p>
          <a:p>
            <a:pPr indent="-368300" lvl="0" marL="457200" rtl="0" algn="l">
              <a:lnSpc>
                <a:spcPct val="115000"/>
              </a:lnSpc>
              <a:spcBef>
                <a:spcPts val="0"/>
              </a:spcBef>
              <a:spcAft>
                <a:spcPts val="0"/>
              </a:spcAft>
              <a:buSzPts val="2200"/>
              <a:buFont typeface="PT Sans"/>
              <a:buChar char="●"/>
            </a:pPr>
            <a:r>
              <a:rPr lang="en" sz="2200">
                <a:latin typeface="PT Sans"/>
                <a:ea typeface="PT Sans"/>
                <a:cs typeface="PT Sans"/>
                <a:sym typeface="PT Sans"/>
              </a:rPr>
              <a:t>Joining data frames</a:t>
            </a:r>
            <a:endParaRPr sz="2200">
              <a:latin typeface="PT Sans"/>
              <a:ea typeface="PT Sans"/>
              <a:cs typeface="PT Sans"/>
              <a:sym typeface="PT Sans"/>
            </a:endParaRPr>
          </a:p>
          <a:p>
            <a:pPr indent="-368300" lvl="0" marL="457200" rtl="0" algn="l">
              <a:lnSpc>
                <a:spcPct val="115000"/>
              </a:lnSpc>
              <a:spcBef>
                <a:spcPts val="0"/>
              </a:spcBef>
              <a:spcAft>
                <a:spcPts val="0"/>
              </a:spcAft>
              <a:buSzPts val="2200"/>
              <a:buFont typeface="PT Sans"/>
              <a:buChar char="●"/>
            </a:pPr>
            <a:r>
              <a:rPr lang="en" sz="2200">
                <a:latin typeface="PT Sans"/>
                <a:ea typeface="PT Sans"/>
                <a:cs typeface="PT Sans"/>
                <a:sym typeface="PT Sans"/>
              </a:rPr>
              <a:t>Collaborating in GitHub</a:t>
            </a:r>
            <a:endParaRPr sz="2200">
              <a:latin typeface="PT Sans"/>
              <a:ea typeface="PT Sans"/>
              <a:cs typeface="PT Sans"/>
              <a:sym typeface="PT Sans"/>
            </a:endParaRPr>
          </a:p>
          <a:p>
            <a:pPr indent="-368300" lvl="0" marL="457200" rtl="0" algn="l">
              <a:lnSpc>
                <a:spcPct val="115000"/>
              </a:lnSpc>
              <a:spcBef>
                <a:spcPts val="0"/>
              </a:spcBef>
              <a:spcAft>
                <a:spcPts val="0"/>
              </a:spcAft>
              <a:buSzPts val="2200"/>
              <a:buFont typeface="PT Sans"/>
              <a:buChar char="●"/>
            </a:pPr>
            <a:r>
              <a:rPr lang="en" sz="2200">
                <a:latin typeface="PT Sans"/>
                <a:ea typeface="PT Sans"/>
                <a:cs typeface="PT Sans"/>
                <a:sym typeface="PT Sans"/>
              </a:rPr>
              <a:t>Building your community</a:t>
            </a:r>
            <a:endParaRPr sz="2200">
              <a:latin typeface="PT Sans"/>
              <a:ea typeface="PT Sans"/>
              <a:cs typeface="PT Sans"/>
              <a:sym typeface="PT Sans"/>
            </a:endParaRPr>
          </a:p>
          <a:p>
            <a:pPr indent="-368300" lvl="0" marL="457200" rtl="0" algn="l">
              <a:lnSpc>
                <a:spcPct val="115000"/>
              </a:lnSpc>
              <a:spcBef>
                <a:spcPts val="0"/>
              </a:spcBef>
              <a:spcAft>
                <a:spcPts val="0"/>
              </a:spcAft>
              <a:buSzPts val="2200"/>
              <a:buFont typeface="PT Sans"/>
              <a:buChar char="●"/>
            </a:pPr>
            <a:r>
              <a:rPr lang="en" sz="2200">
                <a:latin typeface="PT Sans"/>
                <a:ea typeface="PT Sans"/>
                <a:cs typeface="PT Sans"/>
                <a:sym typeface="PT Sans"/>
              </a:rPr>
              <a:t>Synthesize it!</a:t>
            </a:r>
            <a:endParaRPr sz="2200">
              <a:latin typeface="PT Sans"/>
              <a:ea typeface="PT Sans"/>
              <a:cs typeface="PT Sans"/>
              <a:sym typeface="PT Sans"/>
            </a:endParaRPr>
          </a:p>
          <a:p>
            <a:pPr indent="0" lvl="0" marL="0" rtl="0" algn="l">
              <a:lnSpc>
                <a:spcPct val="115000"/>
              </a:lnSpc>
              <a:spcBef>
                <a:spcPts val="1200"/>
              </a:spcBef>
              <a:spcAft>
                <a:spcPts val="0"/>
              </a:spcAft>
              <a:buNone/>
            </a:pPr>
            <a:r>
              <a:t/>
            </a:r>
            <a:endParaRPr sz="1800">
              <a:latin typeface="PT Sans"/>
              <a:ea typeface="PT Sans"/>
              <a:cs typeface="PT Sans"/>
              <a:sym typeface="PT Sans"/>
            </a:endParaRPr>
          </a:p>
          <a:p>
            <a:pPr indent="0" lvl="0" marL="0" rtl="0" algn="l">
              <a:spcBef>
                <a:spcPts val="1200"/>
              </a:spcBef>
              <a:spcAft>
                <a:spcPts val="0"/>
              </a:spcAft>
              <a:buNone/>
            </a:pPr>
            <a:r>
              <a:t/>
            </a:r>
            <a:endParaRPr sz="2200">
              <a:latin typeface="PT Sans"/>
              <a:ea typeface="PT Sans"/>
              <a:cs typeface="PT Sans"/>
              <a:sym typeface="PT Sans"/>
            </a:endParaRPr>
          </a:p>
        </p:txBody>
      </p:sp>
      <p:pic>
        <p:nvPicPr>
          <p:cNvPr id="286" name="Google Shape;286;p47"/>
          <p:cNvPicPr preferRelativeResize="0"/>
          <p:nvPr/>
        </p:nvPicPr>
        <p:blipFill>
          <a:blip r:embed="rId3">
            <a:alphaModFix/>
          </a:blip>
          <a:stretch>
            <a:fillRect/>
          </a:stretch>
        </p:blipFill>
        <p:spPr>
          <a:xfrm>
            <a:off x="5221050" y="2021325"/>
            <a:ext cx="3714175" cy="2941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idx="4294967295" type="title"/>
          </p:nvPr>
        </p:nvSpPr>
        <p:spPr>
          <a:xfrm>
            <a:off x="674550" y="1681175"/>
            <a:ext cx="779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t>Session 5:</a:t>
            </a:r>
            <a:r>
              <a:rPr b="1" lang="en" sz="3600"/>
              <a:t> Tidying</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49"/>
          <p:cNvSpPr txBox="1"/>
          <p:nvPr/>
        </p:nvSpPr>
        <p:spPr>
          <a:xfrm>
            <a:off x="327025" y="409650"/>
            <a:ext cx="63756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What is tidy data? </a:t>
            </a:r>
            <a:endParaRPr b="1" sz="3000">
              <a:latin typeface="PT Sans"/>
              <a:ea typeface="PT Sans"/>
              <a:cs typeface="PT Sans"/>
              <a:sym typeface="PT Sans"/>
            </a:endParaRPr>
          </a:p>
        </p:txBody>
      </p:sp>
      <p:sp>
        <p:nvSpPr>
          <p:cNvPr id="298" name="Google Shape;298;p49"/>
          <p:cNvSpPr txBox="1"/>
          <p:nvPr/>
        </p:nvSpPr>
        <p:spPr>
          <a:xfrm>
            <a:off x="327025" y="1343025"/>
            <a:ext cx="81453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T Sans"/>
                <a:ea typeface="PT Sans"/>
                <a:cs typeface="PT Sans"/>
                <a:sym typeface="PT Sans"/>
              </a:rPr>
              <a:t>From </a:t>
            </a:r>
            <a:r>
              <a:rPr lang="en" sz="2400" u="sng">
                <a:solidFill>
                  <a:schemeClr val="hlink"/>
                </a:solidFill>
                <a:latin typeface="PT Sans"/>
                <a:ea typeface="PT Sans"/>
                <a:cs typeface="PT Sans"/>
                <a:sym typeface="PT Sans"/>
                <a:hlinkClick r:id="rId3"/>
              </a:rPr>
              <a:t>R for Data Science</a:t>
            </a:r>
            <a:r>
              <a:rPr lang="en" sz="2400">
                <a:latin typeface="PT Sans"/>
                <a:ea typeface="PT Sans"/>
                <a:cs typeface="PT Sans"/>
                <a:sym typeface="PT Sans"/>
              </a:rPr>
              <a:t> by Grolemund &amp; Wickham:</a:t>
            </a:r>
            <a:endParaRPr sz="2400">
              <a:latin typeface="PT Sans"/>
              <a:ea typeface="PT Sans"/>
              <a:cs typeface="PT Sans"/>
              <a:sym typeface="PT Sans"/>
            </a:endParaRPr>
          </a:p>
          <a:p>
            <a:pPr indent="0" lvl="0" marL="0" rtl="0" algn="l">
              <a:spcBef>
                <a:spcPts val="0"/>
              </a:spcBef>
              <a:spcAft>
                <a:spcPts val="0"/>
              </a:spcAft>
              <a:buNone/>
            </a:pPr>
            <a:r>
              <a:t/>
            </a:r>
            <a:endParaRPr sz="2400">
              <a:latin typeface="PT Sans"/>
              <a:ea typeface="PT Sans"/>
              <a:cs typeface="PT Sans"/>
              <a:sym typeface="PT Sans"/>
            </a:endParaRPr>
          </a:p>
          <a:p>
            <a:pPr indent="0" lvl="0" marL="0" rtl="0" algn="l">
              <a:spcBef>
                <a:spcPts val="0"/>
              </a:spcBef>
              <a:spcAft>
                <a:spcPts val="0"/>
              </a:spcAft>
              <a:buNone/>
            </a:pPr>
            <a:r>
              <a:rPr lang="en" sz="2400">
                <a:latin typeface="PT Sans"/>
                <a:ea typeface="PT Sans"/>
                <a:cs typeface="PT Sans"/>
                <a:sym typeface="PT Sans"/>
              </a:rPr>
              <a:t>To be “tidy”: </a:t>
            </a:r>
            <a:endParaRPr sz="2400">
              <a:latin typeface="PT Sans"/>
              <a:ea typeface="PT Sans"/>
              <a:cs typeface="PT Sans"/>
              <a:sym typeface="PT Sans"/>
            </a:endParaRPr>
          </a:p>
          <a:p>
            <a:pPr indent="0" lvl="0" marL="0" rtl="0" algn="l">
              <a:spcBef>
                <a:spcPts val="0"/>
              </a:spcBef>
              <a:spcAft>
                <a:spcPts val="0"/>
              </a:spcAft>
              <a:buNone/>
            </a:pPr>
            <a:r>
              <a:t/>
            </a:r>
            <a:endParaRPr sz="1800">
              <a:latin typeface="PT Sans"/>
              <a:ea typeface="PT Sans"/>
              <a:cs typeface="PT Sans"/>
              <a:sym typeface="PT Sans"/>
            </a:endParaRPr>
          </a:p>
          <a:p>
            <a:pPr indent="-381000" lvl="0" marL="914400" rtl="0" algn="l">
              <a:lnSpc>
                <a:spcPct val="115000"/>
              </a:lnSpc>
              <a:spcBef>
                <a:spcPts val="1200"/>
              </a:spcBef>
              <a:spcAft>
                <a:spcPts val="0"/>
              </a:spcAft>
              <a:buClr>
                <a:schemeClr val="dk1"/>
              </a:buClr>
              <a:buSzPts val="2400"/>
              <a:buAutoNum type="arabicPeriod"/>
            </a:pPr>
            <a:r>
              <a:rPr i="1" lang="en" sz="2400">
                <a:latin typeface="PT Sans"/>
                <a:ea typeface="PT Sans"/>
                <a:cs typeface="PT Sans"/>
                <a:sym typeface="PT Sans"/>
              </a:rPr>
              <a:t>Each </a:t>
            </a:r>
            <a:r>
              <a:rPr b="1" i="1" lang="en" sz="2400">
                <a:latin typeface="PT Sans"/>
                <a:ea typeface="PT Sans"/>
                <a:cs typeface="PT Sans"/>
                <a:sym typeface="PT Sans"/>
              </a:rPr>
              <a:t>variable</a:t>
            </a:r>
            <a:r>
              <a:rPr i="1" lang="en" sz="2400">
                <a:latin typeface="PT Sans"/>
                <a:ea typeface="PT Sans"/>
                <a:cs typeface="PT Sans"/>
                <a:sym typeface="PT Sans"/>
              </a:rPr>
              <a:t> is a column.</a:t>
            </a:r>
            <a:endParaRPr i="1" sz="2400">
              <a:latin typeface="PT Sans"/>
              <a:ea typeface="PT Sans"/>
              <a:cs typeface="PT Sans"/>
              <a:sym typeface="PT Sans"/>
            </a:endParaRPr>
          </a:p>
          <a:p>
            <a:pPr indent="-381000" lvl="0" marL="914400" rtl="0" algn="l">
              <a:lnSpc>
                <a:spcPct val="115000"/>
              </a:lnSpc>
              <a:spcBef>
                <a:spcPts val="0"/>
              </a:spcBef>
              <a:spcAft>
                <a:spcPts val="0"/>
              </a:spcAft>
              <a:buClr>
                <a:schemeClr val="dk1"/>
              </a:buClr>
              <a:buSzPts val="2400"/>
              <a:buAutoNum type="arabicPeriod"/>
            </a:pPr>
            <a:r>
              <a:rPr i="1" lang="en" sz="2400">
                <a:latin typeface="PT Sans"/>
                <a:ea typeface="PT Sans"/>
                <a:cs typeface="PT Sans"/>
                <a:sym typeface="PT Sans"/>
              </a:rPr>
              <a:t>Each </a:t>
            </a:r>
            <a:r>
              <a:rPr b="1" i="1" lang="en" sz="2400">
                <a:latin typeface="PT Sans"/>
                <a:ea typeface="PT Sans"/>
                <a:cs typeface="PT Sans"/>
                <a:sym typeface="PT Sans"/>
              </a:rPr>
              <a:t>observation</a:t>
            </a:r>
            <a:r>
              <a:rPr i="1" lang="en" sz="2400">
                <a:latin typeface="PT Sans"/>
                <a:ea typeface="PT Sans"/>
                <a:cs typeface="PT Sans"/>
                <a:sym typeface="PT Sans"/>
              </a:rPr>
              <a:t> is a row.</a:t>
            </a:r>
            <a:endParaRPr i="1" sz="2400">
              <a:latin typeface="PT Sans"/>
              <a:ea typeface="PT Sans"/>
              <a:cs typeface="PT Sans"/>
              <a:sym typeface="PT Sans"/>
            </a:endParaRPr>
          </a:p>
          <a:p>
            <a:pPr indent="-381000" lvl="0" marL="914400" rtl="0" algn="l">
              <a:lnSpc>
                <a:spcPct val="115000"/>
              </a:lnSpc>
              <a:spcBef>
                <a:spcPts val="0"/>
              </a:spcBef>
              <a:spcAft>
                <a:spcPts val="0"/>
              </a:spcAft>
              <a:buClr>
                <a:schemeClr val="dk1"/>
              </a:buClr>
              <a:buSzPts val="2400"/>
              <a:buAutoNum type="arabicPeriod"/>
            </a:pPr>
            <a:r>
              <a:rPr i="1" lang="en" sz="2400">
                <a:latin typeface="PT Sans"/>
                <a:ea typeface="PT Sans"/>
                <a:cs typeface="PT Sans"/>
                <a:sym typeface="PT Sans"/>
              </a:rPr>
              <a:t>Each </a:t>
            </a:r>
            <a:r>
              <a:rPr b="1" i="1" lang="en" sz="2400">
                <a:latin typeface="PT Sans"/>
                <a:ea typeface="PT Sans"/>
                <a:cs typeface="PT Sans"/>
                <a:sym typeface="PT Sans"/>
              </a:rPr>
              <a:t>value</a:t>
            </a:r>
            <a:r>
              <a:rPr i="1" lang="en" sz="2400">
                <a:latin typeface="PT Sans"/>
                <a:ea typeface="PT Sans"/>
                <a:cs typeface="PT Sans"/>
                <a:sym typeface="PT Sans"/>
              </a:rPr>
              <a:t> in its own cell.</a:t>
            </a:r>
            <a:endParaRPr i="1" sz="2400">
              <a:latin typeface="PT Sans"/>
              <a:ea typeface="PT Sans"/>
              <a:cs typeface="PT Sans"/>
              <a:sym typeface="PT Sans"/>
            </a:endParaRPr>
          </a:p>
          <a:p>
            <a:pPr indent="0" lvl="0" marL="0" rtl="0" algn="l">
              <a:spcBef>
                <a:spcPts val="1200"/>
              </a:spcBef>
              <a:spcAft>
                <a:spcPts val="0"/>
              </a:spcAft>
              <a:buNone/>
            </a:pPr>
            <a:r>
              <a:t/>
            </a:r>
            <a:endParaRPr sz="1800">
              <a:latin typeface="PT Sans"/>
              <a:ea typeface="PT Sans"/>
              <a:cs typeface="PT Sans"/>
              <a:sym typeface="PT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50"/>
          <p:cNvSpPr txBox="1"/>
          <p:nvPr/>
        </p:nvSpPr>
        <p:spPr>
          <a:xfrm>
            <a:off x="327150" y="123825"/>
            <a:ext cx="81453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200">
                <a:latin typeface="PT Sans"/>
                <a:ea typeface="PT Sans"/>
                <a:cs typeface="PT Sans"/>
                <a:sym typeface="PT Sans"/>
              </a:rPr>
              <a:t>A </a:t>
            </a:r>
            <a:r>
              <a:rPr b="1" lang="en" sz="2200" u="sng">
                <a:latin typeface="PT Sans"/>
                <a:ea typeface="PT Sans"/>
                <a:cs typeface="PT Sans"/>
                <a:sym typeface="PT Sans"/>
              </a:rPr>
              <a:t>variable</a:t>
            </a:r>
            <a:r>
              <a:rPr lang="en" sz="2200">
                <a:latin typeface="PT Sans"/>
                <a:ea typeface="PT Sans"/>
                <a:cs typeface="PT Sans"/>
                <a:sym typeface="PT Sans"/>
              </a:rPr>
              <a:t> is a characteristic that is being measured, counted or described with data. Like: </a:t>
            </a:r>
            <a:r>
              <a:rPr b="1" lang="en" sz="2200">
                <a:latin typeface="PT Sans"/>
                <a:ea typeface="PT Sans"/>
                <a:cs typeface="PT Sans"/>
                <a:sym typeface="PT Sans"/>
              </a:rPr>
              <a:t>car type</a:t>
            </a:r>
            <a:r>
              <a:rPr lang="en" sz="2200">
                <a:latin typeface="PT Sans"/>
                <a:ea typeface="PT Sans"/>
                <a:cs typeface="PT Sans"/>
                <a:sym typeface="PT Sans"/>
              </a:rPr>
              <a:t>, </a:t>
            </a:r>
            <a:r>
              <a:rPr b="1" lang="en" sz="2200">
                <a:latin typeface="PT Sans"/>
                <a:ea typeface="PT Sans"/>
                <a:cs typeface="PT Sans"/>
                <a:sym typeface="PT Sans"/>
              </a:rPr>
              <a:t>salinity</a:t>
            </a:r>
            <a:r>
              <a:rPr lang="en" sz="2200">
                <a:latin typeface="PT Sans"/>
                <a:ea typeface="PT Sans"/>
                <a:cs typeface="PT Sans"/>
                <a:sym typeface="PT Sans"/>
              </a:rPr>
              <a:t>, </a:t>
            </a:r>
            <a:r>
              <a:rPr b="1" lang="en" sz="2200">
                <a:latin typeface="PT Sans"/>
                <a:ea typeface="PT Sans"/>
                <a:cs typeface="PT Sans"/>
                <a:sym typeface="PT Sans"/>
              </a:rPr>
              <a:t>year</a:t>
            </a:r>
            <a:r>
              <a:rPr lang="en" sz="2200">
                <a:latin typeface="PT Sans"/>
                <a:ea typeface="PT Sans"/>
                <a:cs typeface="PT Sans"/>
                <a:sym typeface="PT Sans"/>
              </a:rPr>
              <a:t>, </a:t>
            </a:r>
            <a:r>
              <a:rPr b="1" lang="en" sz="2200">
                <a:latin typeface="PT Sans"/>
                <a:ea typeface="PT Sans"/>
                <a:cs typeface="PT Sans"/>
                <a:sym typeface="PT Sans"/>
              </a:rPr>
              <a:t>population</a:t>
            </a:r>
            <a:r>
              <a:rPr lang="en" sz="2200">
                <a:latin typeface="PT Sans"/>
                <a:ea typeface="PT Sans"/>
                <a:cs typeface="PT Sans"/>
                <a:sym typeface="PT Sans"/>
              </a:rPr>
              <a:t>, or </a:t>
            </a:r>
            <a:r>
              <a:rPr b="1" lang="en" sz="2200">
                <a:latin typeface="PT Sans"/>
                <a:ea typeface="PT Sans"/>
                <a:cs typeface="PT Sans"/>
                <a:sym typeface="PT Sans"/>
              </a:rPr>
              <a:t>whale mass.</a:t>
            </a:r>
            <a:endParaRPr sz="2200">
              <a:latin typeface="PT Sans"/>
              <a:ea typeface="PT Sans"/>
              <a:cs typeface="PT Sans"/>
              <a:sym typeface="PT Sans"/>
            </a:endParaRPr>
          </a:p>
          <a:p>
            <a:pPr indent="0" lvl="0" marL="0" rtl="0" algn="l">
              <a:lnSpc>
                <a:spcPct val="115000"/>
              </a:lnSpc>
              <a:spcBef>
                <a:spcPts val="1200"/>
              </a:spcBef>
              <a:spcAft>
                <a:spcPts val="0"/>
              </a:spcAft>
              <a:buNone/>
            </a:pPr>
            <a:r>
              <a:t/>
            </a:r>
            <a:endParaRPr sz="2200">
              <a:latin typeface="PT Sans"/>
              <a:ea typeface="PT Sans"/>
              <a:cs typeface="PT Sans"/>
              <a:sym typeface="PT Sans"/>
            </a:endParaRPr>
          </a:p>
          <a:p>
            <a:pPr indent="0" lvl="0" marL="0" rtl="0" algn="l">
              <a:lnSpc>
                <a:spcPct val="115000"/>
              </a:lnSpc>
              <a:spcBef>
                <a:spcPts val="1200"/>
              </a:spcBef>
              <a:spcAft>
                <a:spcPts val="0"/>
              </a:spcAft>
              <a:buNone/>
            </a:pPr>
            <a:r>
              <a:rPr lang="en" sz="2200">
                <a:latin typeface="PT Sans"/>
                <a:ea typeface="PT Sans"/>
                <a:cs typeface="PT Sans"/>
                <a:sym typeface="PT Sans"/>
              </a:rPr>
              <a:t>An </a:t>
            </a:r>
            <a:r>
              <a:rPr b="1" lang="en" sz="2200" u="sng">
                <a:latin typeface="PT Sans"/>
                <a:ea typeface="PT Sans"/>
                <a:cs typeface="PT Sans"/>
                <a:sym typeface="PT Sans"/>
              </a:rPr>
              <a:t>observation</a:t>
            </a:r>
            <a:r>
              <a:rPr lang="en" sz="2200">
                <a:latin typeface="PT Sans"/>
                <a:ea typeface="PT Sans"/>
                <a:cs typeface="PT Sans"/>
                <a:sym typeface="PT Sans"/>
              </a:rPr>
              <a:t> is a single “data point” for which the measure, count or description of one or more variables is recorded. For example, if you are recording variables </a:t>
            </a:r>
            <a:r>
              <a:rPr i="1" lang="en" sz="2200">
                <a:latin typeface="PT Sans"/>
                <a:ea typeface="PT Sans"/>
                <a:cs typeface="PT Sans"/>
                <a:sym typeface="PT Sans"/>
              </a:rPr>
              <a:t>height</a:t>
            </a:r>
            <a:r>
              <a:rPr lang="en" sz="2200">
                <a:latin typeface="PT Sans"/>
                <a:ea typeface="PT Sans"/>
                <a:cs typeface="PT Sans"/>
                <a:sym typeface="PT Sans"/>
              </a:rPr>
              <a:t>, </a:t>
            </a:r>
            <a:r>
              <a:rPr i="1" lang="en" sz="2200">
                <a:latin typeface="PT Sans"/>
                <a:ea typeface="PT Sans"/>
                <a:cs typeface="PT Sans"/>
                <a:sym typeface="PT Sans"/>
              </a:rPr>
              <a:t>mass</a:t>
            </a:r>
            <a:r>
              <a:rPr lang="en" sz="2200">
                <a:latin typeface="PT Sans"/>
                <a:ea typeface="PT Sans"/>
                <a:cs typeface="PT Sans"/>
                <a:sym typeface="PT Sans"/>
              </a:rPr>
              <a:t>, and </a:t>
            </a:r>
            <a:r>
              <a:rPr i="1" lang="en" sz="2200">
                <a:latin typeface="PT Sans"/>
                <a:ea typeface="PT Sans"/>
                <a:cs typeface="PT Sans"/>
                <a:sym typeface="PT Sans"/>
              </a:rPr>
              <a:t>color</a:t>
            </a:r>
            <a:r>
              <a:rPr lang="en" sz="2200">
                <a:latin typeface="PT Sans"/>
                <a:ea typeface="PT Sans"/>
                <a:cs typeface="PT Sans"/>
                <a:sym typeface="PT Sans"/>
              </a:rPr>
              <a:t> of dragons, then </a:t>
            </a:r>
            <a:r>
              <a:rPr b="1" lang="en" sz="2200">
                <a:latin typeface="PT Sans"/>
                <a:ea typeface="PT Sans"/>
                <a:cs typeface="PT Sans"/>
                <a:sym typeface="PT Sans"/>
              </a:rPr>
              <a:t>each dragon</a:t>
            </a:r>
            <a:r>
              <a:rPr lang="en" sz="2200">
                <a:latin typeface="PT Sans"/>
                <a:ea typeface="PT Sans"/>
                <a:cs typeface="PT Sans"/>
                <a:sym typeface="PT Sans"/>
              </a:rPr>
              <a:t> is an observation.</a:t>
            </a:r>
            <a:endParaRPr sz="2200">
              <a:latin typeface="PT Sans"/>
              <a:ea typeface="PT Sans"/>
              <a:cs typeface="PT Sans"/>
              <a:sym typeface="PT Sans"/>
            </a:endParaRPr>
          </a:p>
          <a:p>
            <a:pPr indent="0" lvl="0" marL="0" rtl="0" algn="l">
              <a:lnSpc>
                <a:spcPct val="115000"/>
              </a:lnSpc>
              <a:spcBef>
                <a:spcPts val="1200"/>
              </a:spcBef>
              <a:spcAft>
                <a:spcPts val="0"/>
              </a:spcAft>
              <a:buNone/>
            </a:pPr>
            <a:r>
              <a:t/>
            </a:r>
            <a:endParaRPr sz="2200">
              <a:latin typeface="PT Sans"/>
              <a:ea typeface="PT Sans"/>
              <a:cs typeface="PT Sans"/>
              <a:sym typeface="PT Sans"/>
            </a:endParaRPr>
          </a:p>
          <a:p>
            <a:pPr indent="0" lvl="0" marL="0" rtl="0" algn="l">
              <a:lnSpc>
                <a:spcPct val="115000"/>
              </a:lnSpc>
              <a:spcBef>
                <a:spcPts val="1200"/>
              </a:spcBef>
              <a:spcAft>
                <a:spcPts val="0"/>
              </a:spcAft>
              <a:buNone/>
            </a:pPr>
            <a:r>
              <a:rPr lang="en" sz="2200">
                <a:latin typeface="PT Sans"/>
                <a:ea typeface="PT Sans"/>
                <a:cs typeface="PT Sans"/>
                <a:sym typeface="PT Sans"/>
              </a:rPr>
              <a:t>A </a:t>
            </a:r>
            <a:r>
              <a:rPr b="1" lang="en" sz="2200" u="sng">
                <a:latin typeface="PT Sans"/>
                <a:ea typeface="PT Sans"/>
                <a:cs typeface="PT Sans"/>
                <a:sym typeface="PT Sans"/>
              </a:rPr>
              <a:t>value</a:t>
            </a:r>
            <a:r>
              <a:rPr lang="en" sz="2200">
                <a:latin typeface="PT Sans"/>
                <a:ea typeface="PT Sans"/>
                <a:cs typeface="PT Sans"/>
                <a:sym typeface="PT Sans"/>
              </a:rPr>
              <a:t> is the recorded measure, count or description of a variable.</a:t>
            </a:r>
            <a:endParaRPr sz="2200">
              <a:latin typeface="PT Sans"/>
              <a:ea typeface="PT Sans"/>
              <a:cs typeface="PT Sans"/>
              <a:sym typeface="PT Sans"/>
            </a:endParaRPr>
          </a:p>
          <a:p>
            <a:pPr indent="0" lvl="0" marL="0" rtl="0" algn="l">
              <a:spcBef>
                <a:spcPts val="1200"/>
              </a:spcBef>
              <a:spcAft>
                <a:spcPts val="0"/>
              </a:spcAft>
              <a:buNone/>
            </a:pPr>
            <a:r>
              <a:t/>
            </a:r>
            <a:endParaRPr sz="2200">
              <a:latin typeface="PT Sans"/>
              <a:ea typeface="PT Sans"/>
              <a:cs typeface="PT Sans"/>
              <a:sym typeface="P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51"/>
          <p:cNvPicPr preferRelativeResize="0"/>
          <p:nvPr/>
        </p:nvPicPr>
        <p:blipFill>
          <a:blip r:embed="rId3">
            <a:alphaModFix/>
          </a:blip>
          <a:stretch>
            <a:fillRect/>
          </a:stretch>
        </p:blipFill>
        <p:spPr>
          <a:xfrm>
            <a:off x="152400" y="1381125"/>
            <a:ext cx="8839200" cy="2762250"/>
          </a:xfrm>
          <a:prstGeom prst="rect">
            <a:avLst/>
          </a:prstGeom>
          <a:noFill/>
          <a:ln>
            <a:noFill/>
          </a:ln>
        </p:spPr>
      </p:pic>
      <p:sp>
        <p:nvSpPr>
          <p:cNvPr id="311" name="Google Shape;311;p51"/>
          <p:cNvSpPr txBox="1"/>
          <p:nvPr/>
        </p:nvSpPr>
        <p:spPr>
          <a:xfrm>
            <a:off x="323850" y="1300350"/>
            <a:ext cx="8697300" cy="11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PT Sans"/>
                <a:ea typeface="PT Sans"/>
                <a:cs typeface="PT Sans"/>
                <a:sym typeface="PT Sans"/>
              </a:rPr>
              <a:t>Tidy data schematic, from </a:t>
            </a:r>
            <a:r>
              <a:rPr lang="en" sz="2000" u="sng">
                <a:solidFill>
                  <a:schemeClr val="accent5"/>
                </a:solidFill>
                <a:latin typeface="PT Sans"/>
                <a:ea typeface="PT Sans"/>
                <a:cs typeface="PT Sans"/>
                <a:sym typeface="PT Sans"/>
                <a:hlinkClick r:id="rId4">
                  <a:extLst>
                    <a:ext uri="{A12FA001-AC4F-418D-AE19-62706E023703}">
                      <ahyp:hlinkClr val="tx"/>
                    </a:ext>
                  </a:extLst>
                </a:hlinkClick>
              </a:rPr>
              <a:t>R for Data Science</a:t>
            </a:r>
            <a:r>
              <a:rPr lang="en" sz="2000">
                <a:solidFill>
                  <a:schemeClr val="dk1"/>
                </a:solidFill>
                <a:latin typeface="PT Sans"/>
                <a:ea typeface="PT Sans"/>
                <a:cs typeface="PT Sans"/>
                <a:sym typeface="PT Sans"/>
              </a:rPr>
              <a:t> by Grolemund &amp; Wickham:</a:t>
            </a:r>
            <a:endParaRPr sz="2000">
              <a:solidFill>
                <a:schemeClr val="dk1"/>
              </a:solidFill>
              <a:latin typeface="PT Sans"/>
              <a:ea typeface="PT Sans"/>
              <a:cs typeface="PT Sans"/>
              <a:sym typeface="PT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134F5C"/>
                </a:highlight>
                <a:latin typeface="Zilla Slab"/>
                <a:ea typeface="Zilla Slab"/>
                <a:cs typeface="Zilla Slab"/>
                <a:sym typeface="Zilla Slab"/>
              </a:rPr>
              <a:t>Tidy data</a:t>
            </a:r>
            <a:endParaRPr>
              <a:solidFill>
                <a:srgbClr val="FFFFFF"/>
              </a:solidFill>
              <a:highlight>
                <a:srgbClr val="134F5C"/>
              </a:highlight>
              <a:latin typeface="Zilla Slab"/>
              <a:ea typeface="Zilla Slab"/>
              <a:cs typeface="Zilla Slab"/>
              <a:sym typeface="Zilla Slab"/>
            </a:endParaRPr>
          </a:p>
        </p:txBody>
      </p:sp>
      <p:pic>
        <p:nvPicPr>
          <p:cNvPr id="317" name="Google Shape;317;p52"/>
          <p:cNvPicPr preferRelativeResize="0"/>
          <p:nvPr/>
        </p:nvPicPr>
        <p:blipFill>
          <a:blip r:embed="rId3">
            <a:alphaModFix/>
          </a:blip>
          <a:stretch>
            <a:fillRect/>
          </a:stretch>
        </p:blipFill>
        <p:spPr>
          <a:xfrm>
            <a:off x="6631650" y="108750"/>
            <a:ext cx="2441248" cy="958775"/>
          </a:xfrm>
          <a:prstGeom prst="rect">
            <a:avLst/>
          </a:prstGeom>
          <a:noFill/>
          <a:ln cap="flat" cmpd="sng" w="19050">
            <a:solidFill>
              <a:srgbClr val="595959"/>
            </a:solidFill>
            <a:prstDash val="solid"/>
            <a:round/>
            <a:headEnd len="sm" w="sm" type="none"/>
            <a:tailEnd len="sm" w="sm" type="none"/>
          </a:ln>
        </p:spPr>
      </p:pic>
      <p:pic>
        <p:nvPicPr>
          <p:cNvPr id="318" name="Google Shape;318;p52"/>
          <p:cNvPicPr preferRelativeResize="0"/>
          <p:nvPr/>
        </p:nvPicPr>
        <p:blipFill>
          <a:blip r:embed="rId4">
            <a:alphaModFix/>
          </a:blip>
          <a:stretch>
            <a:fillRect/>
          </a:stretch>
        </p:blipFill>
        <p:spPr>
          <a:xfrm>
            <a:off x="8112100" y="3756700"/>
            <a:ext cx="651875" cy="958775"/>
          </a:xfrm>
          <a:prstGeom prst="rect">
            <a:avLst/>
          </a:prstGeom>
          <a:noFill/>
          <a:ln>
            <a:noFill/>
          </a:ln>
        </p:spPr>
      </p:pic>
      <p:sp>
        <p:nvSpPr>
          <p:cNvPr id="319" name="Google Shape;319;p52"/>
          <p:cNvSpPr txBox="1"/>
          <p:nvPr/>
        </p:nvSpPr>
        <p:spPr>
          <a:xfrm>
            <a:off x="7095600" y="4628925"/>
            <a:ext cx="1977300" cy="4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200" u="sng">
                <a:solidFill>
                  <a:srgbClr val="0097A7"/>
                </a:solidFill>
                <a:latin typeface="Fira Sans Condensed"/>
                <a:ea typeface="Fira Sans Condensed"/>
                <a:cs typeface="Fira Sans Condensed"/>
                <a:sym typeface="Fira Sans Condensed"/>
                <a:hlinkClick r:id="rId5">
                  <a:extLst>
                    <a:ext uri="{A12FA001-AC4F-418D-AE19-62706E023703}">
                      <ahyp:hlinkClr val="tx"/>
                    </a:ext>
                  </a:extLst>
                </a:hlinkClick>
              </a:rPr>
              <a:t>Wickham &amp; Grolemund 2016</a:t>
            </a:r>
            <a:endParaRPr sz="1200">
              <a:solidFill>
                <a:srgbClr val="595959"/>
              </a:solidFill>
              <a:latin typeface="Fira Sans Condensed"/>
              <a:ea typeface="Fira Sans Condensed"/>
              <a:cs typeface="Fira Sans Condensed"/>
              <a:sym typeface="Fira Sans Condensed"/>
            </a:endParaRPr>
          </a:p>
        </p:txBody>
      </p:sp>
      <p:sp>
        <p:nvSpPr>
          <p:cNvPr id="320" name="Google Shape;320;p52"/>
          <p:cNvSpPr/>
          <p:nvPr/>
        </p:nvSpPr>
        <p:spPr>
          <a:xfrm>
            <a:off x="6685248" y="476995"/>
            <a:ext cx="233100" cy="208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52"/>
          <p:cNvPicPr preferRelativeResize="0"/>
          <p:nvPr/>
        </p:nvPicPr>
        <p:blipFill>
          <a:blip r:embed="rId6">
            <a:alphaModFix/>
          </a:blip>
          <a:stretch>
            <a:fillRect/>
          </a:stretch>
        </p:blipFill>
        <p:spPr>
          <a:xfrm>
            <a:off x="304800" y="1659275"/>
            <a:ext cx="6894844" cy="1960225"/>
          </a:xfrm>
          <a:prstGeom prst="rect">
            <a:avLst/>
          </a:prstGeom>
          <a:noFill/>
          <a:ln cap="flat" cmpd="sng" w="19050">
            <a:solidFill>
              <a:schemeClr val="dk2"/>
            </a:solidFill>
            <a:prstDash val="solid"/>
            <a:round/>
            <a:headEnd len="sm" w="sm" type="none"/>
            <a:tailEnd len="sm" w="sm" type="none"/>
          </a:ln>
        </p:spPr>
      </p:pic>
      <p:sp>
        <p:nvSpPr>
          <p:cNvPr id="322" name="Google Shape;322;p52"/>
          <p:cNvSpPr txBox="1"/>
          <p:nvPr>
            <p:ph idx="1" type="body"/>
          </p:nvPr>
        </p:nvSpPr>
        <p:spPr>
          <a:xfrm>
            <a:off x="311700" y="3619500"/>
            <a:ext cx="2441400" cy="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Fira Sans Condensed"/>
                <a:ea typeface="Fira Sans Condensed"/>
                <a:cs typeface="Fira Sans Condensed"/>
                <a:sym typeface="Fira Sans Condensed"/>
              </a:rPr>
              <a:t>1. Each variable has its own column.</a:t>
            </a:r>
            <a:endParaRPr sz="2000">
              <a:latin typeface="Fira Sans Condensed"/>
              <a:ea typeface="Fira Sans Condensed"/>
              <a:cs typeface="Fira Sans Condensed"/>
              <a:sym typeface="Fira Sans Condensed"/>
            </a:endParaRPr>
          </a:p>
        </p:txBody>
      </p:sp>
      <p:sp>
        <p:nvSpPr>
          <p:cNvPr id="323" name="Google Shape;323;p52"/>
          <p:cNvSpPr txBox="1"/>
          <p:nvPr>
            <p:ph idx="1" type="body"/>
          </p:nvPr>
        </p:nvSpPr>
        <p:spPr>
          <a:xfrm>
            <a:off x="311700" y="941350"/>
            <a:ext cx="5475900" cy="6513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2000">
                <a:latin typeface="Fira Sans Condensed"/>
                <a:ea typeface="Fira Sans Condensed"/>
                <a:cs typeface="Fira Sans Condensed"/>
                <a:sym typeface="Fira Sans Condensed"/>
              </a:rPr>
              <a:t>Three interrelated rules which make a dataset tidy:</a:t>
            </a:r>
            <a:endParaRPr sz="2000">
              <a:latin typeface="Fira Sans Condensed"/>
              <a:ea typeface="Fira Sans Condensed"/>
              <a:cs typeface="Fira Sans Condensed"/>
              <a:sym typeface="Fira Sans Condensed"/>
            </a:endParaRPr>
          </a:p>
        </p:txBody>
      </p:sp>
      <p:sp>
        <p:nvSpPr>
          <p:cNvPr id="324" name="Google Shape;324;p52"/>
          <p:cNvSpPr txBox="1"/>
          <p:nvPr>
            <p:ph idx="1" type="body"/>
          </p:nvPr>
        </p:nvSpPr>
        <p:spPr>
          <a:xfrm>
            <a:off x="2607725" y="3619500"/>
            <a:ext cx="2441400" cy="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Fira Sans Condensed"/>
                <a:ea typeface="Fira Sans Condensed"/>
                <a:cs typeface="Fira Sans Condensed"/>
                <a:sym typeface="Fira Sans Condensed"/>
              </a:rPr>
              <a:t>2. Each observation has its own row.</a:t>
            </a:r>
            <a:endParaRPr sz="2000">
              <a:latin typeface="Fira Sans Condensed"/>
              <a:ea typeface="Fira Sans Condensed"/>
              <a:cs typeface="Fira Sans Condensed"/>
              <a:sym typeface="Fira Sans Condensed"/>
            </a:endParaRPr>
          </a:p>
        </p:txBody>
      </p:sp>
      <p:sp>
        <p:nvSpPr>
          <p:cNvPr id="325" name="Google Shape;325;p52"/>
          <p:cNvSpPr txBox="1"/>
          <p:nvPr>
            <p:ph idx="1" type="body"/>
          </p:nvPr>
        </p:nvSpPr>
        <p:spPr>
          <a:xfrm>
            <a:off x="4986850" y="3619500"/>
            <a:ext cx="2441400" cy="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Fira Sans Condensed"/>
                <a:ea typeface="Fira Sans Condensed"/>
                <a:cs typeface="Fira Sans Condensed"/>
                <a:sym typeface="Fira Sans Condensed"/>
              </a:rPr>
              <a:t>3. Each value has its own cell.</a:t>
            </a:r>
            <a:endParaRPr sz="2000">
              <a:latin typeface="Fira Sans Condensed"/>
              <a:ea typeface="Fira Sans Condensed"/>
              <a:cs typeface="Fira Sans Condensed"/>
              <a:sym typeface="Fira Sans Condensed"/>
            </a:endParaRPr>
          </a:p>
        </p:txBody>
      </p:sp>
      <p:sp>
        <p:nvSpPr>
          <p:cNvPr id="326" name="Google Shape;326;p52"/>
          <p:cNvSpPr txBox="1"/>
          <p:nvPr>
            <p:ph idx="1" type="body"/>
          </p:nvPr>
        </p:nvSpPr>
        <p:spPr>
          <a:xfrm>
            <a:off x="6574200" y="838925"/>
            <a:ext cx="2722200" cy="6513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lang="en" sz="1400">
                <a:latin typeface="Fira Sans Condensed"/>
                <a:ea typeface="Fira Sans Condensed"/>
                <a:cs typeface="Fira Sans Condensed"/>
                <a:sym typeface="Fira Sans Condensed"/>
              </a:rPr>
              <a:t>Downstream operations require tidy data</a:t>
            </a:r>
            <a:endParaRPr sz="1400">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136800"/>
            <a:ext cx="861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Please put a blue sticky note on your computer if you have successfully done the following:</a:t>
            </a:r>
            <a:endParaRPr sz="3000"/>
          </a:p>
        </p:txBody>
      </p:sp>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 name="Google Shape;96;p17"/>
          <p:cNvSpPr txBox="1"/>
          <p:nvPr/>
        </p:nvSpPr>
        <p:spPr>
          <a:xfrm>
            <a:off x="146400" y="1008525"/>
            <a:ext cx="8778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Font typeface="PT Sans"/>
              <a:buAutoNum type="arabicPeriod"/>
            </a:pPr>
            <a:r>
              <a:rPr b="1" lang="en" sz="1800">
                <a:solidFill>
                  <a:schemeClr val="dk1"/>
                </a:solidFill>
                <a:latin typeface="PT Sans"/>
                <a:ea typeface="PT Sans"/>
                <a:cs typeface="PT Sans"/>
                <a:sym typeface="PT Sans"/>
              </a:rPr>
              <a:t>Download and install R and RStudio</a:t>
            </a:r>
            <a:endParaRPr b="1" sz="1800">
              <a:solidFill>
                <a:schemeClr val="dk1"/>
              </a:solidFill>
              <a:latin typeface="PT Sans"/>
              <a:ea typeface="PT Sans"/>
              <a:cs typeface="PT Sans"/>
              <a:sym typeface="PT Sans"/>
            </a:endParaRPr>
          </a:p>
          <a:p>
            <a:pPr indent="-342900" lvl="1" marL="914400" rtl="0" algn="l">
              <a:lnSpc>
                <a:spcPct val="115000"/>
              </a:lnSpc>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R:</a:t>
            </a:r>
            <a:r>
              <a:rPr lang="en" sz="1800">
                <a:solidFill>
                  <a:schemeClr val="dk1"/>
                </a:solidFill>
                <a:uFill>
                  <a:noFill/>
                </a:uFill>
                <a:latin typeface="PT Sans"/>
                <a:ea typeface="PT Sans"/>
                <a:cs typeface="PT Sans"/>
                <a:sym typeface="PT Sans"/>
                <a:hlinkClick r:id="rId3">
                  <a:extLst>
                    <a:ext uri="{A12FA001-AC4F-418D-AE19-62706E023703}">
                      <ahyp:hlinkClr val="tx"/>
                    </a:ext>
                  </a:extLst>
                </a:hlinkClick>
              </a:rPr>
              <a:t> </a:t>
            </a:r>
            <a:r>
              <a:rPr lang="en" sz="1800" u="sng">
                <a:solidFill>
                  <a:schemeClr val="hlink"/>
                </a:solidFill>
                <a:latin typeface="PT Sans"/>
                <a:ea typeface="PT Sans"/>
                <a:cs typeface="PT Sans"/>
                <a:sym typeface="PT Sans"/>
                <a:hlinkClick r:id="rId4"/>
              </a:rPr>
              <a:t>https://cloud.r-project.org/</a:t>
            </a:r>
            <a:endParaRPr sz="1800" u="sng">
              <a:solidFill>
                <a:schemeClr val="hlink"/>
              </a:solidFill>
              <a:latin typeface="PT Sans"/>
              <a:ea typeface="PT Sans"/>
              <a:cs typeface="PT Sans"/>
              <a:sym typeface="PT Sans"/>
            </a:endParaRPr>
          </a:p>
          <a:p>
            <a:pPr indent="-342900" lvl="1" marL="914400" rtl="0" algn="l">
              <a:lnSpc>
                <a:spcPct val="115000"/>
              </a:lnSpc>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RStudio:</a:t>
            </a:r>
            <a:r>
              <a:rPr lang="en" sz="1800">
                <a:solidFill>
                  <a:schemeClr val="dk1"/>
                </a:solidFill>
                <a:uFill>
                  <a:noFill/>
                </a:uFill>
                <a:latin typeface="PT Sans"/>
                <a:ea typeface="PT Sans"/>
                <a:cs typeface="PT Sans"/>
                <a:sym typeface="PT Sans"/>
                <a:hlinkClick r:id="rId5">
                  <a:extLst>
                    <a:ext uri="{A12FA001-AC4F-418D-AE19-62706E023703}">
                      <ahyp:hlinkClr val="tx"/>
                    </a:ext>
                  </a:extLst>
                </a:hlinkClick>
              </a:rPr>
              <a:t> </a:t>
            </a:r>
            <a:r>
              <a:rPr lang="en" sz="1800" u="sng">
                <a:solidFill>
                  <a:schemeClr val="hlink"/>
                </a:solidFill>
                <a:latin typeface="PT Sans"/>
                <a:ea typeface="PT Sans"/>
                <a:cs typeface="PT Sans"/>
                <a:sym typeface="PT Sans"/>
                <a:hlinkClick r:id="rId6"/>
              </a:rPr>
              <a:t>http://www.rstudio.com/download</a:t>
            </a:r>
            <a:endParaRPr sz="1800">
              <a:solidFill>
                <a:schemeClr val="dk1"/>
              </a:solidFill>
              <a:latin typeface="PT Sans"/>
              <a:ea typeface="PT Sans"/>
              <a:cs typeface="PT Sans"/>
              <a:sym typeface="PT Sans"/>
            </a:endParaRPr>
          </a:p>
          <a:p>
            <a:pPr indent="-342900" lvl="0" marL="457200" rtl="0" algn="l">
              <a:lnSpc>
                <a:spcPct val="115000"/>
              </a:lnSpc>
              <a:spcBef>
                <a:spcPts val="0"/>
              </a:spcBef>
              <a:spcAft>
                <a:spcPts val="0"/>
              </a:spcAft>
              <a:buClr>
                <a:schemeClr val="dk1"/>
              </a:buClr>
              <a:buSzPts val="1800"/>
              <a:buFont typeface="PT Sans"/>
              <a:buAutoNum type="arabicPeriod"/>
            </a:pPr>
            <a:r>
              <a:rPr b="1" lang="en" sz="1800">
                <a:solidFill>
                  <a:schemeClr val="dk1"/>
                </a:solidFill>
                <a:latin typeface="PT Sans"/>
                <a:ea typeface="PT Sans"/>
                <a:cs typeface="PT Sans"/>
                <a:sym typeface="PT Sans"/>
              </a:rPr>
              <a:t>Create a GitHub account</a:t>
            </a:r>
            <a:endParaRPr b="1" sz="1800">
              <a:solidFill>
                <a:schemeClr val="dk1"/>
              </a:solidFill>
              <a:latin typeface="PT Sans"/>
              <a:ea typeface="PT Sans"/>
              <a:cs typeface="PT Sans"/>
              <a:sym typeface="PT Sans"/>
            </a:endParaRPr>
          </a:p>
          <a:p>
            <a:pPr indent="-342900" lvl="1" marL="914400" rtl="0" algn="l">
              <a:lnSpc>
                <a:spcPct val="115000"/>
              </a:lnSpc>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GitHub:</a:t>
            </a:r>
            <a:r>
              <a:rPr lang="en" sz="1800">
                <a:solidFill>
                  <a:schemeClr val="dk1"/>
                </a:solidFill>
                <a:uFill>
                  <a:noFill/>
                </a:uFill>
                <a:latin typeface="PT Sans"/>
                <a:ea typeface="PT Sans"/>
                <a:cs typeface="PT Sans"/>
                <a:sym typeface="PT Sans"/>
                <a:hlinkClick r:id="rId7">
                  <a:extLst>
                    <a:ext uri="{A12FA001-AC4F-418D-AE19-62706E023703}">
                      <ahyp:hlinkClr val="tx"/>
                    </a:ext>
                  </a:extLst>
                </a:hlinkClick>
              </a:rPr>
              <a:t> </a:t>
            </a:r>
            <a:r>
              <a:rPr lang="en" sz="1800" u="sng">
                <a:solidFill>
                  <a:schemeClr val="hlink"/>
                </a:solidFill>
                <a:latin typeface="PT Sans"/>
                <a:ea typeface="PT Sans"/>
                <a:cs typeface="PT Sans"/>
                <a:sym typeface="PT Sans"/>
                <a:hlinkClick r:id="rId8"/>
              </a:rPr>
              <a:t>https://github.com</a:t>
            </a:r>
            <a:endParaRPr sz="1800" u="sng">
              <a:solidFill>
                <a:schemeClr val="hlink"/>
              </a:solidFill>
              <a:latin typeface="PT Sans"/>
              <a:ea typeface="PT Sans"/>
              <a:cs typeface="PT Sans"/>
              <a:sym typeface="PT Sans"/>
            </a:endParaRPr>
          </a:p>
          <a:p>
            <a:pPr indent="-342900" lvl="1" marL="914400" rtl="0" algn="l">
              <a:lnSpc>
                <a:spcPct val="115000"/>
              </a:lnSpc>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Follow optional</a:t>
            </a:r>
            <a:r>
              <a:rPr lang="en" sz="1800">
                <a:solidFill>
                  <a:schemeClr val="dk1"/>
                </a:solidFill>
                <a:uFill>
                  <a:noFill/>
                </a:uFill>
                <a:latin typeface="PT Sans"/>
                <a:ea typeface="PT Sans"/>
                <a:cs typeface="PT Sans"/>
                <a:sym typeface="PT Sans"/>
                <a:hlinkClick r:id="rId9">
                  <a:extLst>
                    <a:ext uri="{A12FA001-AC4F-418D-AE19-62706E023703}">
                      <ahyp:hlinkClr val="tx"/>
                    </a:ext>
                  </a:extLst>
                </a:hlinkClick>
              </a:rPr>
              <a:t> </a:t>
            </a:r>
            <a:r>
              <a:rPr lang="en" sz="1800" u="sng">
                <a:solidFill>
                  <a:schemeClr val="hlink"/>
                </a:solidFill>
                <a:latin typeface="PT Sans"/>
                <a:ea typeface="PT Sans"/>
                <a:cs typeface="PT Sans"/>
                <a:sym typeface="PT Sans"/>
                <a:hlinkClick r:id="rId10"/>
              </a:rPr>
              <a:t>advice on choosing your username</a:t>
            </a:r>
            <a:endParaRPr sz="1800">
              <a:solidFill>
                <a:schemeClr val="dk1"/>
              </a:solidFill>
              <a:latin typeface="PT Sans"/>
              <a:ea typeface="PT Sans"/>
              <a:cs typeface="PT Sans"/>
              <a:sym typeface="PT Sans"/>
            </a:endParaRPr>
          </a:p>
          <a:p>
            <a:pPr indent="-342900" lvl="0" marL="457200" rtl="0" algn="l">
              <a:lnSpc>
                <a:spcPct val="115000"/>
              </a:lnSpc>
              <a:spcBef>
                <a:spcPts val="0"/>
              </a:spcBef>
              <a:spcAft>
                <a:spcPts val="0"/>
              </a:spcAft>
              <a:buClr>
                <a:schemeClr val="dk1"/>
              </a:buClr>
              <a:buSzPts val="1800"/>
              <a:buFont typeface="PT Sans"/>
              <a:buAutoNum type="arabicPeriod"/>
            </a:pPr>
            <a:r>
              <a:rPr b="1" lang="en" sz="1800">
                <a:solidFill>
                  <a:schemeClr val="dk1"/>
                </a:solidFill>
                <a:latin typeface="PT Sans"/>
                <a:ea typeface="PT Sans"/>
                <a:cs typeface="PT Sans"/>
                <a:sym typeface="PT Sans"/>
              </a:rPr>
              <a:t>Download and install Git</a:t>
            </a:r>
            <a:endParaRPr b="1" sz="1800">
              <a:solidFill>
                <a:schemeClr val="dk1"/>
              </a:solidFill>
              <a:latin typeface="PT Sans"/>
              <a:ea typeface="PT Sans"/>
              <a:cs typeface="PT Sans"/>
              <a:sym typeface="PT Sans"/>
            </a:endParaRPr>
          </a:p>
          <a:p>
            <a:pPr indent="-342900" lvl="1" marL="914400" rtl="0" algn="l">
              <a:lnSpc>
                <a:spcPct val="115000"/>
              </a:lnSpc>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Git:</a:t>
            </a:r>
            <a:r>
              <a:rPr lang="en" sz="1800">
                <a:solidFill>
                  <a:schemeClr val="dk1"/>
                </a:solidFill>
                <a:uFill>
                  <a:noFill/>
                </a:uFill>
                <a:latin typeface="PT Sans"/>
                <a:ea typeface="PT Sans"/>
                <a:cs typeface="PT Sans"/>
                <a:sym typeface="PT Sans"/>
                <a:hlinkClick r:id="rId11">
                  <a:extLst>
                    <a:ext uri="{A12FA001-AC4F-418D-AE19-62706E023703}">
                      <ahyp:hlinkClr val="tx"/>
                    </a:ext>
                  </a:extLst>
                </a:hlinkClick>
              </a:rPr>
              <a:t> </a:t>
            </a:r>
            <a:r>
              <a:rPr lang="en" sz="1800" u="sng">
                <a:solidFill>
                  <a:schemeClr val="hlink"/>
                </a:solidFill>
                <a:latin typeface="PT Sans"/>
                <a:ea typeface="PT Sans"/>
                <a:cs typeface="PT Sans"/>
                <a:sym typeface="PT Sans"/>
                <a:hlinkClick r:id="rId12"/>
              </a:rPr>
              <a:t>https://git-scm.com/downloads</a:t>
            </a:r>
            <a:endParaRPr sz="1800" u="sng">
              <a:solidFill>
                <a:schemeClr val="hlink"/>
              </a:solidFill>
              <a:latin typeface="PT Sans"/>
              <a:ea typeface="PT Sans"/>
              <a:cs typeface="PT Sans"/>
              <a:sym typeface="PT Sans"/>
            </a:endParaRPr>
          </a:p>
          <a:p>
            <a:pPr indent="-342900" lvl="1" marL="914400" rtl="0" algn="l">
              <a:lnSpc>
                <a:spcPct val="115000"/>
              </a:lnSpc>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Follow your operating system’s normal installation process. Note: you will not see an application called Git listed </a:t>
            </a:r>
            <a:endParaRPr sz="1800">
              <a:solidFill>
                <a:schemeClr val="dk1"/>
              </a:solidFill>
              <a:latin typeface="PT Sans"/>
              <a:ea typeface="PT Sans"/>
              <a:cs typeface="PT Sans"/>
              <a:sym typeface="PT Sans"/>
            </a:endParaRPr>
          </a:p>
          <a:p>
            <a:pPr indent="-342900" lvl="0" marL="457200" rtl="0" algn="l">
              <a:lnSpc>
                <a:spcPct val="115000"/>
              </a:lnSpc>
              <a:spcBef>
                <a:spcPts val="0"/>
              </a:spcBef>
              <a:spcAft>
                <a:spcPts val="0"/>
              </a:spcAft>
              <a:buClr>
                <a:schemeClr val="dk1"/>
              </a:buClr>
              <a:buSzPts val="1800"/>
              <a:buFont typeface="PT Sans"/>
              <a:buAutoNum type="arabicPeriod"/>
            </a:pPr>
            <a:r>
              <a:rPr b="1" lang="en" sz="1800">
                <a:solidFill>
                  <a:schemeClr val="dk1"/>
                </a:solidFill>
                <a:latin typeface="PT Sans"/>
                <a:ea typeface="PT Sans"/>
                <a:cs typeface="PT Sans"/>
                <a:sym typeface="PT Sans"/>
              </a:rPr>
              <a:t>Download workshop data</a:t>
            </a:r>
            <a:endParaRPr b="1" sz="1800">
              <a:solidFill>
                <a:schemeClr val="dk1"/>
              </a:solidFill>
              <a:latin typeface="PT Sans"/>
              <a:ea typeface="PT Sans"/>
              <a:cs typeface="PT Sans"/>
              <a:sym typeface="PT Sans"/>
            </a:endParaRPr>
          </a:p>
          <a:p>
            <a:pPr indent="-342900" lvl="1" marL="914400" rtl="0" algn="l">
              <a:lnSpc>
                <a:spcPct val="115000"/>
              </a:lnSpc>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Google Drive folder:</a:t>
            </a:r>
            <a:r>
              <a:rPr lang="en" sz="1800">
                <a:solidFill>
                  <a:schemeClr val="dk1"/>
                </a:solidFill>
                <a:uFill>
                  <a:noFill/>
                </a:uFill>
                <a:latin typeface="PT Sans"/>
                <a:ea typeface="PT Sans"/>
                <a:cs typeface="PT Sans"/>
                <a:sym typeface="PT Sans"/>
                <a:hlinkClick r:id="rId13">
                  <a:extLst>
                    <a:ext uri="{A12FA001-AC4F-418D-AE19-62706E023703}">
                      <ahyp:hlinkClr val="tx"/>
                    </a:ext>
                  </a:extLst>
                </a:hlinkClick>
              </a:rPr>
              <a:t> </a:t>
            </a:r>
            <a:r>
              <a:rPr lang="en" sz="1800" u="sng">
                <a:solidFill>
                  <a:schemeClr val="hlink"/>
                </a:solidFill>
                <a:latin typeface="PT Sans"/>
                <a:ea typeface="PT Sans"/>
                <a:cs typeface="PT Sans"/>
                <a:sym typeface="PT Sans"/>
                <a:hlinkClick r:id="rId14"/>
              </a:rPr>
              <a:t>r-for-excel-data</a:t>
            </a:r>
            <a:endParaRPr sz="1800">
              <a:solidFill>
                <a:schemeClr val="dk1"/>
              </a:solidFill>
              <a:latin typeface="PT Sans"/>
              <a:ea typeface="PT Sans"/>
              <a:cs typeface="PT Sans"/>
              <a:sym typeface="PT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nvSpPr>
        <p:spPr>
          <a:xfrm rot="-476">
            <a:off x="311700" y="4220520"/>
            <a:ext cx="2167200" cy="750300"/>
          </a:xfrm>
          <a:prstGeom prst="rect">
            <a:avLst/>
          </a:prstGeom>
          <a:solidFill>
            <a:srgbClr val="FFFFFF"/>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highlight>
                  <a:srgbClr val="FFFFFF"/>
                </a:highlight>
                <a:latin typeface="Fira Sans Condensed"/>
                <a:ea typeface="Fira Sans Condensed"/>
                <a:cs typeface="Fira Sans Condensed"/>
                <a:sym typeface="Fira Sans Condensed"/>
              </a:rPr>
              <a:t>What if you needed Whitehorse in 2000?</a:t>
            </a:r>
            <a:endParaRPr sz="1800">
              <a:solidFill>
                <a:srgbClr val="595959"/>
              </a:solidFill>
              <a:highlight>
                <a:srgbClr val="FFFFFF"/>
              </a:highlight>
              <a:latin typeface="Fira Sans Condensed"/>
              <a:ea typeface="Fira Sans Condensed"/>
              <a:cs typeface="Fira Sans Condensed"/>
              <a:sym typeface="Fira Sans Condensed"/>
            </a:endParaRPr>
          </a:p>
        </p:txBody>
      </p:sp>
      <p:sp>
        <p:nvSpPr>
          <p:cNvPr id="332" name="Google Shape;332;p53"/>
          <p:cNvSpPr txBox="1"/>
          <p:nvPr>
            <p:ph type="title"/>
          </p:nvPr>
        </p:nvSpPr>
        <p:spPr>
          <a:xfrm>
            <a:off x="311700" y="445025"/>
            <a:ext cx="284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134F5C"/>
                </a:highlight>
                <a:latin typeface="Zilla Slab"/>
                <a:ea typeface="Zilla Slab"/>
                <a:cs typeface="Zilla Slab"/>
                <a:sym typeface="Zilla Slab"/>
              </a:rPr>
              <a:t>Tidy data</a:t>
            </a:r>
            <a:endParaRPr>
              <a:solidFill>
                <a:srgbClr val="FFFFFF"/>
              </a:solidFill>
              <a:highlight>
                <a:srgbClr val="134F5C"/>
              </a:highlight>
              <a:latin typeface="Zilla Slab"/>
              <a:ea typeface="Zilla Slab"/>
              <a:cs typeface="Zilla Slab"/>
              <a:sym typeface="Zilla Slab"/>
            </a:endParaRPr>
          </a:p>
        </p:txBody>
      </p:sp>
      <p:pic>
        <p:nvPicPr>
          <p:cNvPr id="333" name="Google Shape;333;p53"/>
          <p:cNvPicPr preferRelativeResize="0"/>
          <p:nvPr/>
        </p:nvPicPr>
        <p:blipFill rotWithShape="1">
          <a:blip r:embed="rId3">
            <a:alphaModFix/>
          </a:blip>
          <a:srcRect b="2372" l="0" r="0" t="0"/>
          <a:stretch/>
        </p:blipFill>
        <p:spPr>
          <a:xfrm>
            <a:off x="1811575" y="1144750"/>
            <a:ext cx="5611548" cy="2091551"/>
          </a:xfrm>
          <a:prstGeom prst="rect">
            <a:avLst/>
          </a:prstGeom>
          <a:noFill/>
          <a:ln>
            <a:noFill/>
          </a:ln>
        </p:spPr>
      </p:pic>
      <p:sp>
        <p:nvSpPr>
          <p:cNvPr id="334" name="Google Shape;334;p53"/>
          <p:cNvSpPr txBox="1"/>
          <p:nvPr/>
        </p:nvSpPr>
        <p:spPr>
          <a:xfrm rot="-1054">
            <a:off x="2849425" y="789265"/>
            <a:ext cx="9786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Fira Sans Condensed"/>
                <a:ea typeface="Fira Sans Condensed"/>
                <a:cs typeface="Fira Sans Condensed"/>
                <a:sym typeface="Fira Sans Condensed"/>
              </a:rPr>
              <a:t>Untidy :(</a:t>
            </a:r>
            <a:endParaRPr sz="1800">
              <a:solidFill>
                <a:srgbClr val="595959"/>
              </a:solidFill>
              <a:latin typeface="Fira Sans Condensed"/>
              <a:ea typeface="Fira Sans Condensed"/>
              <a:cs typeface="Fira Sans Condensed"/>
              <a:sym typeface="Fira Sans Condensed"/>
            </a:endParaRPr>
          </a:p>
        </p:txBody>
      </p:sp>
      <p:sp>
        <p:nvSpPr>
          <p:cNvPr id="335" name="Google Shape;335;p53"/>
          <p:cNvSpPr txBox="1"/>
          <p:nvPr/>
        </p:nvSpPr>
        <p:spPr>
          <a:xfrm rot="-1054">
            <a:off x="5810850" y="789265"/>
            <a:ext cx="9786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Fira Sans Condensed"/>
                <a:ea typeface="Fira Sans Condensed"/>
                <a:cs typeface="Fira Sans Condensed"/>
                <a:sym typeface="Fira Sans Condensed"/>
              </a:rPr>
              <a:t>Tidy!! </a:t>
            </a:r>
            <a:endParaRPr sz="1800">
              <a:solidFill>
                <a:srgbClr val="595959"/>
              </a:solidFill>
              <a:latin typeface="Fira Sans Condensed"/>
              <a:ea typeface="Fira Sans Condensed"/>
              <a:cs typeface="Fira Sans Condensed"/>
              <a:sym typeface="Fira Sans Condensed"/>
            </a:endParaRPr>
          </a:p>
        </p:txBody>
      </p:sp>
      <p:sp>
        <p:nvSpPr>
          <p:cNvPr id="336" name="Google Shape;336;p53"/>
          <p:cNvSpPr txBox="1"/>
          <p:nvPr/>
        </p:nvSpPr>
        <p:spPr>
          <a:xfrm rot="-362">
            <a:off x="1724100" y="2346153"/>
            <a:ext cx="2847900" cy="1196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highlight>
                  <a:srgbClr val="FFFFFF"/>
                </a:highlight>
                <a:latin typeface="Fira Sans Condensed"/>
                <a:ea typeface="Fira Sans Condensed"/>
                <a:cs typeface="Fira Sans Condensed"/>
                <a:sym typeface="Fira Sans Condensed"/>
              </a:rPr>
              <a:t>Good for data entry, not good for data analysis because </a:t>
            </a:r>
            <a:endParaRPr>
              <a:solidFill>
                <a:srgbClr val="FF0000"/>
              </a:solidFill>
              <a:highlight>
                <a:srgbClr val="FFFFFF"/>
              </a:highlight>
              <a:latin typeface="Fira Sans Condensed"/>
              <a:ea typeface="Fira Sans Condensed"/>
              <a:cs typeface="Fira Sans Condensed"/>
              <a:sym typeface="Fira Sans Condensed"/>
            </a:endParaRPr>
          </a:p>
          <a:p>
            <a:pPr indent="-317500" lvl="0" marL="457200" rtl="0" algn="l">
              <a:spcBef>
                <a:spcPts val="0"/>
              </a:spcBef>
              <a:spcAft>
                <a:spcPts val="0"/>
              </a:spcAft>
              <a:buClr>
                <a:srgbClr val="FF0000"/>
              </a:buClr>
              <a:buSzPts val="1400"/>
              <a:buFont typeface="Fira Sans Condensed"/>
              <a:buChar char="●"/>
            </a:pPr>
            <a:r>
              <a:rPr lang="en">
                <a:solidFill>
                  <a:srgbClr val="FF0000"/>
                </a:solidFill>
                <a:highlight>
                  <a:srgbClr val="FFFFFF"/>
                </a:highlight>
                <a:latin typeface="Fira Sans Condensed"/>
                <a:ea typeface="Fira Sans Condensed"/>
                <a:cs typeface="Fira Sans Condensed"/>
                <a:sym typeface="Fira Sans Condensed"/>
              </a:rPr>
              <a:t>data are in column headers</a:t>
            </a:r>
            <a:endParaRPr>
              <a:solidFill>
                <a:srgbClr val="FF0000"/>
              </a:solidFill>
              <a:highlight>
                <a:srgbClr val="FFFFFF"/>
              </a:highlight>
              <a:latin typeface="Fira Sans Condensed"/>
              <a:ea typeface="Fira Sans Condensed"/>
              <a:cs typeface="Fira Sans Condensed"/>
              <a:sym typeface="Fira Sans Condensed"/>
            </a:endParaRPr>
          </a:p>
          <a:p>
            <a:pPr indent="-317500" lvl="0" marL="457200" rtl="0" algn="l">
              <a:spcBef>
                <a:spcPts val="0"/>
              </a:spcBef>
              <a:spcAft>
                <a:spcPts val="0"/>
              </a:spcAft>
              <a:buClr>
                <a:srgbClr val="FF0000"/>
              </a:buClr>
              <a:buSzPts val="1400"/>
              <a:buFont typeface="Fira Sans Condensed"/>
              <a:buChar char="●"/>
            </a:pPr>
            <a:r>
              <a:rPr lang="en">
                <a:solidFill>
                  <a:srgbClr val="FF0000"/>
                </a:solidFill>
                <a:highlight>
                  <a:srgbClr val="FFFFFF"/>
                </a:highlight>
                <a:latin typeface="Fira Sans Condensed"/>
                <a:ea typeface="Fira Sans Condensed"/>
                <a:cs typeface="Fira Sans Condensed"/>
                <a:sym typeface="Fira Sans Condensed"/>
              </a:rPr>
              <a:t>not clear what the values are</a:t>
            </a:r>
            <a:endParaRPr>
              <a:solidFill>
                <a:srgbClr val="FF0000"/>
              </a:solidFill>
              <a:highlight>
                <a:srgbClr val="FFFFFF"/>
              </a:highlight>
              <a:latin typeface="Fira Sans Condensed"/>
              <a:ea typeface="Fira Sans Condensed"/>
              <a:cs typeface="Fira Sans Condensed"/>
              <a:sym typeface="Fira Sans Condensed"/>
            </a:endParaRPr>
          </a:p>
          <a:p>
            <a:pPr indent="-317500" lvl="0" marL="457200" rtl="0" algn="l">
              <a:spcBef>
                <a:spcPts val="0"/>
              </a:spcBef>
              <a:spcAft>
                <a:spcPts val="0"/>
              </a:spcAft>
              <a:buClr>
                <a:srgbClr val="FF0000"/>
              </a:buClr>
              <a:buSzPts val="1400"/>
              <a:buFont typeface="Fira Sans Condensed"/>
              <a:buChar char="●"/>
            </a:pPr>
            <a:r>
              <a:rPr lang="en">
                <a:solidFill>
                  <a:srgbClr val="FF0000"/>
                </a:solidFill>
                <a:highlight>
                  <a:srgbClr val="FFFFFF"/>
                </a:highlight>
                <a:latin typeface="Fira Sans Condensed"/>
                <a:ea typeface="Fira Sans Condensed"/>
                <a:cs typeface="Fira Sans Condensed"/>
                <a:sym typeface="Fira Sans Condensed"/>
              </a:rPr>
              <a:t>variable is spread across multiple columns</a:t>
            </a:r>
            <a:endParaRPr>
              <a:solidFill>
                <a:srgbClr val="FF0000"/>
              </a:solidFill>
              <a:highlight>
                <a:srgbClr val="FFFFFF"/>
              </a:highlight>
              <a:latin typeface="Fira Sans Condensed"/>
              <a:ea typeface="Fira Sans Condensed"/>
              <a:cs typeface="Fira Sans Condensed"/>
              <a:sym typeface="Fira Sans Condensed"/>
            </a:endParaRPr>
          </a:p>
          <a:p>
            <a:pPr indent="-317500" lvl="0" marL="457200" rtl="0" algn="l">
              <a:spcBef>
                <a:spcPts val="0"/>
              </a:spcBef>
              <a:spcAft>
                <a:spcPts val="0"/>
              </a:spcAft>
              <a:buClr>
                <a:srgbClr val="FF0000"/>
              </a:buClr>
              <a:buSzPts val="1400"/>
              <a:buFont typeface="Fira Sans Condensed"/>
              <a:buChar char="●"/>
            </a:pPr>
            <a:r>
              <a:rPr lang="en">
                <a:solidFill>
                  <a:srgbClr val="FF0000"/>
                </a:solidFill>
                <a:highlight>
                  <a:srgbClr val="FFFFFF"/>
                </a:highlight>
                <a:latin typeface="Fira Sans Condensed"/>
                <a:ea typeface="Fira Sans Condensed"/>
                <a:cs typeface="Fira Sans Condensed"/>
                <a:sym typeface="Fira Sans Condensed"/>
              </a:rPr>
              <a:t>(</a:t>
            </a:r>
            <a:r>
              <a:rPr lang="en">
                <a:solidFill>
                  <a:srgbClr val="FF0000"/>
                </a:solidFill>
                <a:highlight>
                  <a:schemeClr val="lt1"/>
                </a:highlight>
                <a:latin typeface="Fira Sans Condensed"/>
                <a:ea typeface="Fira Sans Condensed"/>
                <a:cs typeface="Fira Sans Condensed"/>
                <a:sym typeface="Fira Sans Condensed"/>
              </a:rPr>
              <a:t>requires triangulation)</a:t>
            </a:r>
            <a:endParaRPr>
              <a:solidFill>
                <a:srgbClr val="FF0000"/>
              </a:solidFill>
              <a:highlight>
                <a:srgbClr val="FFFFFF"/>
              </a:highlight>
              <a:latin typeface="Fira Sans Condensed"/>
              <a:ea typeface="Fira Sans Condensed"/>
              <a:cs typeface="Fira Sans Condensed"/>
              <a:sym typeface="Fira Sans Condensed"/>
            </a:endParaRPr>
          </a:p>
        </p:txBody>
      </p:sp>
      <p:sp>
        <p:nvSpPr>
          <p:cNvPr id="337" name="Google Shape;337;p53"/>
          <p:cNvSpPr txBox="1"/>
          <p:nvPr/>
        </p:nvSpPr>
        <p:spPr>
          <a:xfrm rot="-323">
            <a:off x="4764850" y="3283113"/>
            <a:ext cx="3189600" cy="828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highlight>
                  <a:srgbClr val="FFFFFF"/>
                </a:highlight>
                <a:latin typeface="Fira Sans Condensed"/>
                <a:ea typeface="Fira Sans Condensed"/>
                <a:cs typeface="Fira Sans Condensed"/>
                <a:sym typeface="Fira Sans Condensed"/>
              </a:rPr>
              <a:t>Great for data analysis because </a:t>
            </a:r>
            <a:endParaRPr>
              <a:solidFill>
                <a:srgbClr val="FF0000"/>
              </a:solidFill>
              <a:highlight>
                <a:srgbClr val="FFFFFF"/>
              </a:highlight>
              <a:latin typeface="Fira Sans Condensed"/>
              <a:ea typeface="Fira Sans Condensed"/>
              <a:cs typeface="Fira Sans Condensed"/>
              <a:sym typeface="Fira Sans Condensed"/>
            </a:endParaRPr>
          </a:p>
          <a:p>
            <a:pPr indent="-317500" lvl="0" marL="457200" rtl="0" algn="l">
              <a:spcBef>
                <a:spcPts val="0"/>
              </a:spcBef>
              <a:spcAft>
                <a:spcPts val="0"/>
              </a:spcAft>
              <a:buClr>
                <a:srgbClr val="FF0000"/>
              </a:buClr>
              <a:buSzPts val="1400"/>
              <a:buFont typeface="Fira Sans Condensed"/>
              <a:buChar char="●"/>
            </a:pPr>
            <a:r>
              <a:rPr lang="en">
                <a:solidFill>
                  <a:srgbClr val="FF0000"/>
                </a:solidFill>
                <a:highlight>
                  <a:srgbClr val="FFFFFF"/>
                </a:highlight>
                <a:latin typeface="Fira Sans Condensed"/>
                <a:ea typeface="Fira Sans Condensed"/>
                <a:cs typeface="Fira Sans Condensed"/>
                <a:sym typeface="Fira Sans Condensed"/>
              </a:rPr>
              <a:t>Each variable has its own column.</a:t>
            </a:r>
            <a:endParaRPr>
              <a:solidFill>
                <a:srgbClr val="FF0000"/>
              </a:solidFill>
              <a:highlight>
                <a:srgbClr val="FFFFFF"/>
              </a:highlight>
              <a:latin typeface="Fira Sans Condensed"/>
              <a:ea typeface="Fira Sans Condensed"/>
              <a:cs typeface="Fira Sans Condensed"/>
              <a:sym typeface="Fira Sans Condensed"/>
            </a:endParaRPr>
          </a:p>
          <a:p>
            <a:pPr indent="-317500" lvl="0" marL="457200" rtl="0" algn="l">
              <a:spcBef>
                <a:spcPts val="0"/>
              </a:spcBef>
              <a:spcAft>
                <a:spcPts val="0"/>
              </a:spcAft>
              <a:buClr>
                <a:srgbClr val="FF0000"/>
              </a:buClr>
              <a:buSzPts val="1400"/>
              <a:buFont typeface="Fira Sans Condensed"/>
              <a:buChar char="●"/>
            </a:pPr>
            <a:r>
              <a:rPr lang="en">
                <a:solidFill>
                  <a:srgbClr val="FF0000"/>
                </a:solidFill>
                <a:highlight>
                  <a:srgbClr val="FFFFFF"/>
                </a:highlight>
                <a:latin typeface="Fira Sans Condensed"/>
                <a:ea typeface="Fira Sans Condensed"/>
                <a:cs typeface="Fira Sans Condensed"/>
                <a:sym typeface="Fira Sans Condensed"/>
              </a:rPr>
              <a:t>Each observation has its own row.</a:t>
            </a:r>
            <a:endParaRPr>
              <a:solidFill>
                <a:srgbClr val="FF0000"/>
              </a:solidFill>
              <a:highlight>
                <a:srgbClr val="FFFFFF"/>
              </a:highlight>
              <a:latin typeface="Fira Sans Condensed"/>
              <a:ea typeface="Fira Sans Condensed"/>
              <a:cs typeface="Fira Sans Condensed"/>
              <a:sym typeface="Fira Sans Condensed"/>
            </a:endParaRPr>
          </a:p>
          <a:p>
            <a:pPr indent="-317500" lvl="0" marL="457200" rtl="0" algn="l">
              <a:spcBef>
                <a:spcPts val="0"/>
              </a:spcBef>
              <a:spcAft>
                <a:spcPts val="0"/>
              </a:spcAft>
              <a:buClr>
                <a:srgbClr val="FF0000"/>
              </a:buClr>
              <a:buSzPts val="1400"/>
              <a:buFont typeface="Fira Sans Condensed"/>
              <a:buChar char="●"/>
            </a:pPr>
            <a:r>
              <a:rPr lang="en">
                <a:solidFill>
                  <a:srgbClr val="FF0000"/>
                </a:solidFill>
                <a:highlight>
                  <a:srgbClr val="FFFFFF"/>
                </a:highlight>
                <a:latin typeface="Fira Sans Condensed"/>
                <a:ea typeface="Fira Sans Condensed"/>
                <a:cs typeface="Fira Sans Condensed"/>
                <a:sym typeface="Fira Sans Condensed"/>
              </a:rPr>
              <a:t>Each value has its own cell.</a:t>
            </a:r>
            <a:endParaRPr>
              <a:solidFill>
                <a:srgbClr val="FF0000"/>
              </a:solidFill>
              <a:highlight>
                <a:srgbClr val="FFFFFF"/>
              </a:highlight>
              <a:latin typeface="Fira Sans Condensed"/>
              <a:ea typeface="Fira Sans Condensed"/>
              <a:cs typeface="Fira Sans Condensed"/>
              <a:sym typeface="Fira Sans Condensed"/>
            </a:endParaRPr>
          </a:p>
          <a:p>
            <a:pPr indent="0" lvl="0" marL="0" rtl="0" algn="l">
              <a:spcBef>
                <a:spcPts val="0"/>
              </a:spcBef>
              <a:spcAft>
                <a:spcPts val="0"/>
              </a:spcAft>
              <a:buClr>
                <a:schemeClr val="dk1"/>
              </a:buClr>
              <a:buSzPts val="1100"/>
              <a:buFont typeface="Arial"/>
              <a:buNone/>
            </a:pPr>
            <a:r>
              <a:t/>
            </a:r>
            <a:endParaRPr>
              <a:solidFill>
                <a:srgbClr val="FF0000"/>
              </a:solidFill>
              <a:highlight>
                <a:srgbClr val="FFFFFF"/>
              </a:highlight>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rgbClr val="FF0000"/>
              </a:solidFill>
              <a:highlight>
                <a:srgbClr val="FFFFFF"/>
              </a:highlight>
              <a:latin typeface="Fira Sans Condensed"/>
              <a:ea typeface="Fira Sans Condensed"/>
              <a:cs typeface="Fira Sans Condensed"/>
              <a:sym typeface="Fira Sans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nvSpPr>
        <p:spPr>
          <a:xfrm>
            <a:off x="230425" y="215900"/>
            <a:ext cx="76962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T Sans"/>
                <a:ea typeface="PT Sans"/>
                <a:cs typeface="PT Sans"/>
                <a:sym typeface="PT Sans"/>
              </a:rPr>
              <a:t>From </a:t>
            </a:r>
            <a:r>
              <a:rPr lang="en" u="sng">
                <a:solidFill>
                  <a:schemeClr val="hlink"/>
                </a:solidFill>
                <a:latin typeface="PT Sans"/>
                <a:ea typeface="PT Sans"/>
                <a:cs typeface="PT Sans"/>
                <a:sym typeface="PT Sans"/>
                <a:hlinkClick r:id="rId3"/>
              </a:rPr>
              <a:t>Software Carpentry:</a:t>
            </a:r>
            <a:endParaRPr>
              <a:latin typeface="PT Sans"/>
              <a:ea typeface="PT Sans"/>
              <a:cs typeface="PT Sans"/>
              <a:sym typeface="PT Sans"/>
            </a:endParaRPr>
          </a:p>
        </p:txBody>
      </p:sp>
      <p:pic>
        <p:nvPicPr>
          <p:cNvPr id="343" name="Google Shape;343;p54"/>
          <p:cNvPicPr preferRelativeResize="0"/>
          <p:nvPr/>
        </p:nvPicPr>
        <p:blipFill rotWithShape="1">
          <a:blip r:embed="rId4">
            <a:alphaModFix/>
          </a:blip>
          <a:srcRect b="26659" l="0" r="85963" t="36262"/>
          <a:stretch/>
        </p:blipFill>
        <p:spPr>
          <a:xfrm>
            <a:off x="1716400" y="1972400"/>
            <a:ext cx="2251699" cy="2133050"/>
          </a:xfrm>
          <a:prstGeom prst="rect">
            <a:avLst/>
          </a:prstGeom>
          <a:noFill/>
          <a:ln>
            <a:noFill/>
          </a:ln>
        </p:spPr>
      </p:pic>
      <p:pic>
        <p:nvPicPr>
          <p:cNvPr id="344" name="Google Shape;344;p54"/>
          <p:cNvPicPr preferRelativeResize="0"/>
          <p:nvPr/>
        </p:nvPicPr>
        <p:blipFill rotWithShape="1">
          <a:blip r:embed="rId4">
            <a:alphaModFix/>
          </a:blip>
          <a:srcRect b="0" l="69366" r="0" t="23483"/>
          <a:stretch/>
        </p:blipFill>
        <p:spPr>
          <a:xfrm>
            <a:off x="3968107" y="1744850"/>
            <a:ext cx="3794218" cy="3398649"/>
          </a:xfrm>
          <a:prstGeom prst="rect">
            <a:avLst/>
          </a:prstGeom>
          <a:noFill/>
          <a:ln>
            <a:noFill/>
          </a:ln>
        </p:spPr>
      </p:pic>
      <p:sp>
        <p:nvSpPr>
          <p:cNvPr id="345" name="Google Shape;345;p54"/>
          <p:cNvSpPr txBox="1"/>
          <p:nvPr/>
        </p:nvSpPr>
        <p:spPr>
          <a:xfrm>
            <a:off x="230425" y="531825"/>
            <a:ext cx="8265000" cy="8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EFEFEF"/>
                </a:highlight>
                <a:latin typeface="Roboto Mono"/>
                <a:ea typeface="Roboto Mono"/>
                <a:cs typeface="Roboto Mono"/>
                <a:sym typeface="Roboto Mono"/>
              </a:rPr>
              <a:t>pivot_longer(data = df_name, </a:t>
            </a:r>
            <a:endParaRPr sz="2400">
              <a:highlight>
                <a:srgbClr val="EFEFEF"/>
              </a:highlight>
              <a:latin typeface="Roboto Mono"/>
              <a:ea typeface="Roboto Mono"/>
              <a:cs typeface="Roboto Mono"/>
              <a:sym typeface="Roboto Mono"/>
            </a:endParaRPr>
          </a:p>
          <a:p>
            <a:pPr indent="457200" lvl="0" marL="0" rtl="0" algn="l">
              <a:spcBef>
                <a:spcPts val="0"/>
              </a:spcBef>
              <a:spcAft>
                <a:spcPts val="0"/>
              </a:spcAft>
              <a:buNone/>
            </a:pPr>
            <a:r>
              <a:rPr lang="en" sz="2400">
                <a:highlight>
                  <a:srgbClr val="EFEFEF"/>
                </a:highlight>
                <a:latin typeface="Roboto Mono"/>
                <a:ea typeface="Roboto Mono"/>
                <a:cs typeface="Roboto Mono"/>
                <a:sym typeface="Roboto Mono"/>
              </a:rPr>
              <a:t>cols = c(a1, a2, a3), </a:t>
            </a:r>
            <a:endParaRPr sz="2400">
              <a:highlight>
                <a:srgbClr val="EFEFEF"/>
              </a:highlight>
              <a:latin typeface="Roboto Mono"/>
              <a:ea typeface="Roboto Mono"/>
              <a:cs typeface="Roboto Mono"/>
              <a:sym typeface="Roboto Mono"/>
            </a:endParaRPr>
          </a:p>
          <a:p>
            <a:pPr indent="457200" lvl="0" marL="0" rtl="0" algn="l">
              <a:spcBef>
                <a:spcPts val="0"/>
              </a:spcBef>
              <a:spcAft>
                <a:spcPts val="0"/>
              </a:spcAft>
              <a:buNone/>
            </a:pPr>
            <a:r>
              <a:rPr lang="en" sz="2400">
                <a:highlight>
                  <a:srgbClr val="EFEFEF"/>
                </a:highlight>
                <a:latin typeface="Roboto Mono"/>
                <a:ea typeface="Roboto Mono"/>
                <a:cs typeface="Roboto Mono"/>
                <a:sym typeface="Roboto Mono"/>
              </a:rPr>
              <a:t>names_to = “key”, </a:t>
            </a:r>
            <a:endParaRPr sz="2400">
              <a:highlight>
                <a:srgbClr val="EFEFEF"/>
              </a:highlight>
              <a:latin typeface="Roboto Mono"/>
              <a:ea typeface="Roboto Mono"/>
              <a:cs typeface="Roboto Mono"/>
              <a:sym typeface="Roboto Mono"/>
            </a:endParaRPr>
          </a:p>
          <a:p>
            <a:pPr indent="457200" lvl="0" marL="0" rtl="0" algn="l">
              <a:spcBef>
                <a:spcPts val="0"/>
              </a:spcBef>
              <a:spcAft>
                <a:spcPts val="0"/>
              </a:spcAft>
              <a:buNone/>
            </a:pPr>
            <a:r>
              <a:rPr lang="en" sz="2400">
                <a:highlight>
                  <a:srgbClr val="EFEFEF"/>
                </a:highlight>
                <a:latin typeface="Roboto Mono"/>
                <a:ea typeface="Roboto Mono"/>
                <a:cs typeface="Roboto Mono"/>
                <a:sym typeface="Roboto Mono"/>
              </a:rPr>
              <a:t>values_to = “value)</a:t>
            </a:r>
            <a:endParaRPr sz="2400">
              <a:highlight>
                <a:srgbClr val="EFEFEF"/>
              </a:highlight>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nvSpPr>
        <p:spPr>
          <a:xfrm>
            <a:off x="192500" y="177975"/>
            <a:ext cx="8265000" cy="8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EFEFEF"/>
                </a:highlight>
                <a:latin typeface="Roboto Mono"/>
                <a:ea typeface="Roboto Mono"/>
                <a:cs typeface="Roboto Mono"/>
                <a:sym typeface="Roboto Mono"/>
              </a:rPr>
              <a:t>pivot_wider(data = df_name, </a:t>
            </a:r>
            <a:endParaRPr sz="2400">
              <a:highlight>
                <a:srgbClr val="EFEFEF"/>
              </a:highlight>
              <a:latin typeface="Roboto Mono"/>
              <a:ea typeface="Roboto Mono"/>
              <a:cs typeface="Roboto Mono"/>
              <a:sym typeface="Roboto Mono"/>
            </a:endParaRPr>
          </a:p>
          <a:p>
            <a:pPr indent="457200" lvl="0" marL="0" rtl="0" algn="l">
              <a:spcBef>
                <a:spcPts val="0"/>
              </a:spcBef>
              <a:spcAft>
                <a:spcPts val="0"/>
              </a:spcAft>
              <a:buNone/>
            </a:pPr>
            <a:r>
              <a:rPr lang="en" sz="2400">
                <a:highlight>
                  <a:srgbClr val="EFEFEF"/>
                </a:highlight>
                <a:latin typeface="Roboto Mono"/>
                <a:ea typeface="Roboto Mono"/>
                <a:cs typeface="Roboto Mono"/>
                <a:sym typeface="Roboto Mono"/>
              </a:rPr>
              <a:t>values_from = value, </a:t>
            </a:r>
            <a:endParaRPr sz="2400">
              <a:highlight>
                <a:srgbClr val="EFEFEF"/>
              </a:highlight>
              <a:latin typeface="Roboto Mono"/>
              <a:ea typeface="Roboto Mono"/>
              <a:cs typeface="Roboto Mono"/>
              <a:sym typeface="Roboto Mono"/>
            </a:endParaRPr>
          </a:p>
          <a:p>
            <a:pPr indent="457200" lvl="0" marL="0" rtl="0" algn="l">
              <a:spcBef>
                <a:spcPts val="0"/>
              </a:spcBef>
              <a:spcAft>
                <a:spcPts val="0"/>
              </a:spcAft>
              <a:buNone/>
            </a:pPr>
            <a:r>
              <a:rPr lang="en" sz="2400">
                <a:highlight>
                  <a:srgbClr val="EFEFEF"/>
                </a:highlight>
                <a:latin typeface="Roboto Mono"/>
                <a:ea typeface="Roboto Mono"/>
                <a:cs typeface="Roboto Mono"/>
                <a:sym typeface="Roboto Mono"/>
              </a:rPr>
              <a:t>names_from = key)</a:t>
            </a:r>
            <a:endParaRPr sz="2400">
              <a:highlight>
                <a:srgbClr val="EFEFEF"/>
              </a:highlight>
              <a:latin typeface="Roboto Mono"/>
              <a:ea typeface="Roboto Mono"/>
              <a:cs typeface="Roboto Mono"/>
              <a:sym typeface="Roboto Mono"/>
            </a:endParaRPr>
          </a:p>
        </p:txBody>
      </p:sp>
      <p:pic>
        <p:nvPicPr>
          <p:cNvPr id="351" name="Google Shape;351;p55"/>
          <p:cNvPicPr preferRelativeResize="0"/>
          <p:nvPr/>
        </p:nvPicPr>
        <p:blipFill rotWithShape="1">
          <a:blip r:embed="rId3">
            <a:alphaModFix/>
          </a:blip>
          <a:srcRect b="0" l="84537" r="0" t="23483"/>
          <a:stretch/>
        </p:blipFill>
        <p:spPr>
          <a:xfrm>
            <a:off x="1317250" y="1492100"/>
            <a:ext cx="1915149" cy="3398649"/>
          </a:xfrm>
          <a:prstGeom prst="rect">
            <a:avLst/>
          </a:prstGeom>
          <a:noFill/>
          <a:ln>
            <a:noFill/>
          </a:ln>
        </p:spPr>
      </p:pic>
      <p:pic>
        <p:nvPicPr>
          <p:cNvPr id="352" name="Google Shape;352;p55"/>
          <p:cNvPicPr preferRelativeResize="0"/>
          <p:nvPr/>
        </p:nvPicPr>
        <p:blipFill rotWithShape="1">
          <a:blip r:embed="rId3">
            <a:alphaModFix/>
          </a:blip>
          <a:srcRect b="26659" l="0" r="85963" t="36262"/>
          <a:stretch/>
        </p:blipFill>
        <p:spPr>
          <a:xfrm>
            <a:off x="4875800" y="1896575"/>
            <a:ext cx="2251699" cy="2133050"/>
          </a:xfrm>
          <a:prstGeom prst="rect">
            <a:avLst/>
          </a:prstGeom>
          <a:noFill/>
          <a:ln>
            <a:noFill/>
          </a:ln>
        </p:spPr>
      </p:pic>
      <p:cxnSp>
        <p:nvCxnSpPr>
          <p:cNvPr id="353" name="Google Shape;353;p55"/>
          <p:cNvCxnSpPr/>
          <p:nvPr/>
        </p:nvCxnSpPr>
        <p:spPr>
          <a:xfrm>
            <a:off x="2922250" y="2960700"/>
            <a:ext cx="2067300" cy="48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6"/>
          <p:cNvSpPr txBox="1"/>
          <p:nvPr/>
        </p:nvSpPr>
        <p:spPr>
          <a:xfrm>
            <a:off x="963850" y="2107850"/>
            <a:ext cx="7314300" cy="21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PT Sans"/>
                <a:ea typeface="PT Sans"/>
                <a:cs typeface="PT Sans"/>
                <a:sym typeface="PT Sans"/>
              </a:rPr>
              <a:t>If you did not get an email from me this morning with the </a:t>
            </a:r>
            <a:r>
              <a:rPr b="1" lang="en" sz="3000">
                <a:solidFill>
                  <a:srgbClr val="CC0000"/>
                </a:solidFill>
                <a:latin typeface="PT Sans"/>
                <a:ea typeface="PT Sans"/>
                <a:cs typeface="PT Sans"/>
                <a:sym typeface="PT Sans"/>
              </a:rPr>
              <a:t>kelp_fronds.xlsx</a:t>
            </a:r>
            <a:r>
              <a:rPr lang="en" sz="3000">
                <a:solidFill>
                  <a:srgbClr val="CC0000"/>
                </a:solidFill>
                <a:latin typeface="PT Sans"/>
                <a:ea typeface="PT Sans"/>
                <a:cs typeface="PT Sans"/>
                <a:sym typeface="PT Sans"/>
              </a:rPr>
              <a:t> file attached, please let one of us know &amp; we’ll email it to you. We’ll use it for Session 2.</a:t>
            </a:r>
            <a:endParaRPr sz="3000">
              <a:solidFill>
                <a:srgbClr val="CC0000"/>
              </a:solidFill>
              <a:latin typeface="PT Sans"/>
              <a:ea typeface="PT Sans"/>
              <a:cs typeface="PT Sans"/>
              <a:sym typeface="PT Sans"/>
            </a:endParaRPr>
          </a:p>
        </p:txBody>
      </p:sp>
      <p:sp>
        <p:nvSpPr>
          <p:cNvPr id="359" name="Google Shape;359;p56"/>
          <p:cNvSpPr txBox="1"/>
          <p:nvPr/>
        </p:nvSpPr>
        <p:spPr>
          <a:xfrm>
            <a:off x="324000" y="891950"/>
            <a:ext cx="84960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PT Sans"/>
                <a:ea typeface="PT Sans"/>
                <a:cs typeface="PT Sans"/>
                <a:sym typeface="PT Sans"/>
              </a:rPr>
              <a:t>NOW you need kelp_fronds.xlsx</a:t>
            </a:r>
            <a:endParaRPr b="1" sz="4800">
              <a:latin typeface="PT Sans"/>
              <a:ea typeface="PT Sans"/>
              <a:cs typeface="PT Sans"/>
              <a:sym typeface="PT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ph idx="4294967295" type="title"/>
          </p:nvPr>
        </p:nvSpPr>
        <p:spPr>
          <a:xfrm>
            <a:off x="1810950" y="1696425"/>
            <a:ext cx="552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t>Session 6:</a:t>
            </a:r>
            <a:r>
              <a:rPr b="1" lang="en" sz="3600"/>
              <a:t> Filter &amp; join</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aphicFrame>
        <p:nvGraphicFramePr>
          <p:cNvPr id="369" name="Google Shape;369;p58"/>
          <p:cNvGraphicFramePr/>
          <p:nvPr/>
        </p:nvGraphicFramePr>
        <p:xfrm>
          <a:off x="952500" y="607300"/>
          <a:ext cx="3000000" cy="3000000"/>
        </p:xfrm>
        <a:graphic>
          <a:graphicData uri="http://schemas.openxmlformats.org/drawingml/2006/table">
            <a:tbl>
              <a:tblPr>
                <a:noFill/>
                <a:tableStyleId>{EAF29C05-C722-496D-9A29-4AF692115201}</a:tableStyleId>
              </a:tblPr>
              <a:tblGrid>
                <a:gridCol w="1809750"/>
                <a:gridCol w="1809750"/>
                <a:gridCol w="1809750"/>
                <a:gridCol w="1809750"/>
              </a:tblGrid>
              <a:tr h="381000">
                <a:tc>
                  <a:txBody>
                    <a:bodyPr/>
                    <a:lstStyle/>
                    <a:p>
                      <a:pPr indent="0" lvl="0" marL="0" rtl="0" algn="l">
                        <a:spcBef>
                          <a:spcPts val="0"/>
                        </a:spcBef>
                        <a:spcAft>
                          <a:spcPts val="0"/>
                        </a:spcAft>
                        <a:buNone/>
                      </a:pPr>
                      <a:r>
                        <a:rPr b="1" lang="en"/>
                        <a:t>year</a:t>
                      </a:r>
                      <a:endParaRPr b="1"/>
                    </a:p>
                  </a:txBody>
                  <a:tcPr marT="91425" marB="91425" marR="91425" marL="91425">
                    <a:solidFill>
                      <a:srgbClr val="EFEFEF"/>
                    </a:solidFill>
                  </a:tcPr>
                </a:tc>
                <a:tc>
                  <a:txBody>
                    <a:bodyPr/>
                    <a:lstStyle/>
                    <a:p>
                      <a:pPr indent="0" lvl="0" marL="0" rtl="0" algn="l">
                        <a:spcBef>
                          <a:spcPts val="0"/>
                        </a:spcBef>
                        <a:spcAft>
                          <a:spcPts val="0"/>
                        </a:spcAft>
                        <a:buNone/>
                      </a:pPr>
                      <a:r>
                        <a:rPr b="1" lang="en"/>
                        <a:t>client</a:t>
                      </a:r>
                      <a:endParaRPr b="1"/>
                    </a:p>
                  </a:txBody>
                  <a:tcPr marT="91425" marB="91425" marR="91425" marL="91425">
                    <a:solidFill>
                      <a:srgbClr val="EFEFEF"/>
                    </a:solidFill>
                  </a:tcPr>
                </a:tc>
                <a:tc>
                  <a:txBody>
                    <a:bodyPr/>
                    <a:lstStyle/>
                    <a:p>
                      <a:pPr indent="0" lvl="0" marL="0" rtl="0" algn="l">
                        <a:spcBef>
                          <a:spcPts val="0"/>
                        </a:spcBef>
                        <a:spcAft>
                          <a:spcPts val="0"/>
                        </a:spcAft>
                        <a:buNone/>
                      </a:pPr>
                      <a:r>
                        <a:rPr b="1" lang="en"/>
                        <a:t>product</a:t>
                      </a:r>
                      <a:endParaRPr b="1"/>
                    </a:p>
                  </a:txBody>
                  <a:tcPr marT="91425" marB="91425" marR="91425" marL="91425">
                    <a:solidFill>
                      <a:srgbClr val="EFEFEF"/>
                    </a:solidFill>
                  </a:tcPr>
                </a:tc>
                <a:tc>
                  <a:txBody>
                    <a:bodyPr/>
                    <a:lstStyle/>
                    <a:p>
                      <a:pPr indent="0" lvl="0" marL="0" rtl="0" algn="l">
                        <a:spcBef>
                          <a:spcPts val="0"/>
                        </a:spcBef>
                        <a:spcAft>
                          <a:spcPts val="0"/>
                        </a:spcAft>
                        <a:buNone/>
                      </a:pPr>
                      <a:r>
                        <a:rPr b="1" lang="en"/>
                        <a:t>price_usd</a:t>
                      </a:r>
                      <a:endParaRPr b="1"/>
                    </a:p>
                  </a:txBody>
                  <a:tcPr marT="91425" marB="91425" marR="91425" marL="91425">
                    <a:solidFill>
                      <a:srgbClr val="EFEFEF"/>
                    </a:solidFill>
                  </a:tcPr>
                </a:tc>
              </a:tr>
              <a:tr h="381000">
                <a:tc>
                  <a:txBody>
                    <a:bodyPr/>
                    <a:lstStyle/>
                    <a:p>
                      <a:pPr indent="0" lvl="0" marL="0" rtl="0" algn="l">
                        <a:spcBef>
                          <a:spcPts val="0"/>
                        </a:spcBef>
                        <a:spcAft>
                          <a:spcPts val="0"/>
                        </a:spcAft>
                        <a:buNone/>
                      </a:pPr>
                      <a:r>
                        <a:rPr lang="en"/>
                        <a:t>2000</a:t>
                      </a:r>
                      <a:endParaRPr/>
                    </a:p>
                  </a:txBody>
                  <a:tcPr marT="91425" marB="91425" marR="91425" marL="91425"/>
                </a:tc>
                <a:tc>
                  <a:txBody>
                    <a:bodyPr/>
                    <a:lstStyle/>
                    <a:p>
                      <a:pPr indent="0" lvl="0" marL="0" rtl="0" algn="l">
                        <a:spcBef>
                          <a:spcPts val="0"/>
                        </a:spcBef>
                        <a:spcAft>
                          <a:spcPts val="0"/>
                        </a:spcAft>
                        <a:buNone/>
                      </a:pPr>
                      <a:r>
                        <a:rPr lang="en"/>
                        <a:t>Awesome Code</a:t>
                      </a:r>
                      <a:endParaRPr/>
                    </a:p>
                  </a:txBody>
                  <a:tcPr marT="91425" marB="91425" marR="91425" marL="91425"/>
                </a:tc>
                <a:tc>
                  <a:txBody>
                    <a:bodyPr/>
                    <a:lstStyle/>
                    <a:p>
                      <a:pPr indent="0" lvl="0" marL="0" rtl="0" algn="l">
                        <a:spcBef>
                          <a:spcPts val="0"/>
                        </a:spcBef>
                        <a:spcAft>
                          <a:spcPts val="0"/>
                        </a:spcAft>
                        <a:buNone/>
                      </a:pPr>
                      <a:r>
                        <a:rPr lang="en"/>
                        <a:t>book</a:t>
                      </a:r>
                      <a:endParaRPr/>
                    </a:p>
                  </a:txBody>
                  <a:tcPr marT="91425" marB="91425" marR="91425" marL="91425"/>
                </a:tc>
                <a:tc>
                  <a:txBody>
                    <a:bodyPr/>
                    <a:lstStyle/>
                    <a:p>
                      <a:pPr indent="0" lvl="0" marL="0" rtl="0" algn="l">
                        <a:spcBef>
                          <a:spcPts val="0"/>
                        </a:spcBef>
                        <a:spcAft>
                          <a:spcPts val="0"/>
                        </a:spcAft>
                        <a:buNone/>
                      </a:pPr>
                      <a:r>
                        <a:rPr lang="en"/>
                        <a:t>12.99</a:t>
                      </a:r>
                      <a:endParaRPr/>
                    </a:p>
                  </a:txBody>
                  <a:tcPr marT="91425" marB="91425" marR="91425" marL="91425"/>
                </a:tc>
              </a:tr>
              <a:tr h="381000">
                <a:tc>
                  <a:txBody>
                    <a:bodyPr/>
                    <a:lstStyle/>
                    <a:p>
                      <a:pPr indent="0" lvl="0" marL="0" rtl="0" algn="l">
                        <a:spcBef>
                          <a:spcPts val="0"/>
                        </a:spcBef>
                        <a:spcAft>
                          <a:spcPts val="0"/>
                        </a:spcAft>
                        <a:buNone/>
                      </a:pPr>
                      <a:r>
                        <a:rPr lang="en"/>
                        <a:t>2002</a:t>
                      </a:r>
                      <a:endParaRPr/>
                    </a:p>
                  </a:txBody>
                  <a:tcPr marT="91425" marB="91425" marR="91425" marL="91425"/>
                </a:tc>
                <a:tc>
                  <a:txBody>
                    <a:bodyPr/>
                    <a:lstStyle/>
                    <a:p>
                      <a:pPr indent="0" lvl="0" marL="0" rtl="0" algn="l">
                        <a:spcBef>
                          <a:spcPts val="0"/>
                        </a:spcBef>
                        <a:spcAft>
                          <a:spcPts val="0"/>
                        </a:spcAft>
                        <a:buNone/>
                      </a:pPr>
                      <a:r>
                        <a:rPr lang="en"/>
                        <a:t>Radical R</a:t>
                      </a:r>
                      <a:endParaRPr/>
                    </a:p>
                  </a:txBody>
                  <a:tcPr marT="91425" marB="91425" marR="91425" marL="91425"/>
                </a:tc>
                <a:tc>
                  <a:txBody>
                    <a:bodyPr/>
                    <a:lstStyle/>
                    <a:p>
                      <a:pPr indent="0" lvl="0" marL="0" rtl="0" algn="l">
                        <a:spcBef>
                          <a:spcPts val="0"/>
                        </a:spcBef>
                        <a:spcAft>
                          <a:spcPts val="0"/>
                        </a:spcAft>
                        <a:buNone/>
                      </a:pPr>
                      <a:r>
                        <a:rPr lang="en"/>
                        <a:t>webpage</a:t>
                      </a:r>
                      <a:endParaRPr/>
                    </a:p>
                  </a:txBody>
                  <a:tcPr marT="91425" marB="91425" marR="91425" marL="91425"/>
                </a:tc>
                <a:tc>
                  <a:txBody>
                    <a:bodyPr/>
                    <a:lstStyle/>
                    <a:p>
                      <a:pPr indent="0" lvl="0" marL="0" rtl="0" algn="l">
                        <a:spcBef>
                          <a:spcPts val="0"/>
                        </a:spcBef>
                        <a:spcAft>
                          <a:spcPts val="0"/>
                        </a:spcAft>
                        <a:buNone/>
                      </a:pPr>
                      <a:r>
                        <a:rPr lang="en"/>
                        <a:t>25.50</a:t>
                      </a:r>
                      <a:endParaRPr/>
                    </a:p>
                  </a:txBody>
                  <a:tcPr marT="91425" marB="91425" marR="91425" marL="91425"/>
                </a:tc>
              </a:tr>
              <a:tr h="381000">
                <a:tc>
                  <a:txBody>
                    <a:bodyPr/>
                    <a:lstStyle/>
                    <a:p>
                      <a:pPr indent="0" lvl="0" marL="0" rtl="0" algn="l">
                        <a:spcBef>
                          <a:spcPts val="0"/>
                        </a:spcBef>
                        <a:spcAft>
                          <a:spcPts val="0"/>
                        </a:spcAft>
                        <a:buNone/>
                      </a:pPr>
                      <a:r>
                        <a:rPr lang="en"/>
                        <a:t>2002</a:t>
                      </a:r>
                      <a:endParaRPr/>
                    </a:p>
                  </a:txBody>
                  <a:tcPr marT="91425" marB="91425" marR="91425" marL="91425"/>
                </a:tc>
                <a:tc>
                  <a:txBody>
                    <a:bodyPr/>
                    <a:lstStyle/>
                    <a:p>
                      <a:pPr indent="0" lvl="0" marL="0" rtl="0" algn="l">
                        <a:spcBef>
                          <a:spcPts val="0"/>
                        </a:spcBef>
                        <a:spcAft>
                          <a:spcPts val="0"/>
                        </a:spcAft>
                        <a:buNone/>
                      </a:pPr>
                      <a:r>
                        <a:rPr lang="en"/>
                        <a:t>Awesome Code</a:t>
                      </a:r>
                      <a:endParaRPr/>
                    </a:p>
                  </a:txBody>
                  <a:tcPr marT="91425" marB="91425" marR="91425" marL="91425"/>
                </a:tc>
                <a:tc>
                  <a:txBody>
                    <a:bodyPr/>
                    <a:lstStyle/>
                    <a:p>
                      <a:pPr indent="0" lvl="0" marL="0" rtl="0" algn="l">
                        <a:spcBef>
                          <a:spcPts val="0"/>
                        </a:spcBef>
                        <a:spcAft>
                          <a:spcPts val="0"/>
                        </a:spcAft>
                        <a:buNone/>
                      </a:pPr>
                      <a:r>
                        <a:rPr lang="en"/>
                        <a:t>book</a:t>
                      </a:r>
                      <a:endParaRPr/>
                    </a:p>
                  </a:txBody>
                  <a:tcPr marT="91425" marB="91425" marR="91425" marL="91425"/>
                </a:tc>
                <a:tc>
                  <a:txBody>
                    <a:bodyPr/>
                    <a:lstStyle/>
                    <a:p>
                      <a:pPr indent="0" lvl="0" marL="0" rtl="0" algn="l">
                        <a:spcBef>
                          <a:spcPts val="0"/>
                        </a:spcBef>
                        <a:spcAft>
                          <a:spcPts val="0"/>
                        </a:spcAft>
                        <a:buNone/>
                      </a:pPr>
                      <a:r>
                        <a:rPr lang="en"/>
                        <a:t>18.25</a:t>
                      </a:r>
                      <a:endParaRPr/>
                    </a:p>
                  </a:txBody>
                  <a:tcPr marT="91425" marB="91425" marR="91425" marL="91425"/>
                </a:tc>
              </a:tr>
              <a:tr h="381000">
                <a:tc>
                  <a:txBody>
                    <a:bodyPr/>
                    <a:lstStyle/>
                    <a:p>
                      <a:pPr indent="0" lvl="0" marL="0" rtl="0" algn="l">
                        <a:spcBef>
                          <a:spcPts val="0"/>
                        </a:spcBef>
                        <a:spcAft>
                          <a:spcPts val="0"/>
                        </a:spcAft>
                        <a:buNone/>
                      </a:pPr>
                      <a:r>
                        <a:rPr lang="en"/>
                        <a:t>2006</a:t>
                      </a:r>
                      <a:endParaRPr/>
                    </a:p>
                  </a:txBody>
                  <a:tcPr marT="91425" marB="91425" marR="91425" marL="91425"/>
                </a:tc>
                <a:tc>
                  <a:txBody>
                    <a:bodyPr/>
                    <a:lstStyle/>
                    <a:p>
                      <a:pPr indent="0" lvl="0" marL="0" rtl="0" algn="l">
                        <a:spcBef>
                          <a:spcPts val="0"/>
                        </a:spcBef>
                        <a:spcAft>
                          <a:spcPts val="0"/>
                        </a:spcAft>
                        <a:buNone/>
                      </a:pPr>
                      <a:r>
                        <a:rPr lang="en"/>
                        <a:t>Awesome Code</a:t>
                      </a:r>
                      <a:endParaRPr/>
                    </a:p>
                  </a:txBody>
                  <a:tcPr marT="91425" marB="91425" marR="91425" marL="91425"/>
                </a:tc>
                <a:tc>
                  <a:txBody>
                    <a:bodyPr/>
                    <a:lstStyle/>
                    <a:p>
                      <a:pPr indent="0" lvl="0" marL="0" rtl="0" algn="l">
                        <a:spcBef>
                          <a:spcPts val="0"/>
                        </a:spcBef>
                        <a:spcAft>
                          <a:spcPts val="0"/>
                        </a:spcAft>
                        <a:buNone/>
                      </a:pPr>
                      <a:r>
                        <a:rPr lang="en"/>
                        <a:t>movie</a:t>
                      </a:r>
                      <a:endParaRPr/>
                    </a:p>
                  </a:txBody>
                  <a:tcPr marT="91425" marB="91425" marR="91425" marL="91425"/>
                </a:tc>
                <a:tc>
                  <a:txBody>
                    <a:bodyPr/>
                    <a:lstStyle/>
                    <a:p>
                      <a:pPr indent="0" lvl="0" marL="0" rtl="0" algn="l">
                        <a:spcBef>
                          <a:spcPts val="0"/>
                        </a:spcBef>
                        <a:spcAft>
                          <a:spcPts val="0"/>
                        </a:spcAft>
                        <a:buNone/>
                      </a:pPr>
                      <a:r>
                        <a:rPr lang="en"/>
                        <a:t>10.00</a:t>
                      </a:r>
                      <a:endParaRPr/>
                    </a:p>
                  </a:txBody>
                  <a:tcPr marT="91425" marB="91425" marR="91425" marL="91425"/>
                </a:tc>
              </a:tr>
              <a:tr h="381000">
                <a:tc>
                  <a:txBody>
                    <a:bodyPr/>
                    <a:lstStyle/>
                    <a:p>
                      <a:pPr indent="0" lvl="0" marL="0" rtl="0" algn="l">
                        <a:spcBef>
                          <a:spcPts val="0"/>
                        </a:spcBef>
                        <a:spcAft>
                          <a:spcPts val="0"/>
                        </a:spcAft>
                        <a:buNone/>
                      </a:pPr>
                      <a:r>
                        <a:rPr lang="en"/>
                        <a:t>2013</a:t>
                      </a:r>
                      <a:endParaRPr/>
                    </a:p>
                  </a:txBody>
                  <a:tcPr marT="91425" marB="91425" marR="91425" marL="91425"/>
                </a:tc>
                <a:tc>
                  <a:txBody>
                    <a:bodyPr/>
                    <a:lstStyle/>
                    <a:p>
                      <a:pPr indent="0" lvl="0" marL="0" rtl="0" algn="l">
                        <a:spcBef>
                          <a:spcPts val="0"/>
                        </a:spcBef>
                        <a:spcAft>
                          <a:spcPts val="0"/>
                        </a:spcAft>
                        <a:buNone/>
                      </a:pPr>
                      <a:r>
                        <a:rPr lang="en"/>
                        <a:t>Delightful dplyr</a:t>
                      </a:r>
                      <a:endParaRPr/>
                    </a:p>
                  </a:txBody>
                  <a:tcPr marT="91425" marB="91425" marR="91425" marL="91425"/>
                </a:tc>
                <a:tc>
                  <a:txBody>
                    <a:bodyPr/>
                    <a:lstStyle/>
                    <a:p>
                      <a:pPr indent="0" lvl="0" marL="0" rtl="0" algn="l">
                        <a:spcBef>
                          <a:spcPts val="0"/>
                        </a:spcBef>
                        <a:spcAft>
                          <a:spcPts val="0"/>
                        </a:spcAft>
                        <a:buNone/>
                      </a:pPr>
                      <a:r>
                        <a:rPr lang="en"/>
                        <a:t>webpage</a:t>
                      </a:r>
                      <a:endParaRPr/>
                    </a:p>
                  </a:txBody>
                  <a:tcPr marT="91425" marB="91425" marR="91425" marL="91425"/>
                </a:tc>
                <a:tc>
                  <a:txBody>
                    <a:bodyPr/>
                    <a:lstStyle/>
                    <a:p>
                      <a:pPr indent="0" lvl="0" marL="0" rtl="0" algn="l">
                        <a:spcBef>
                          <a:spcPts val="0"/>
                        </a:spcBef>
                        <a:spcAft>
                          <a:spcPts val="0"/>
                        </a:spcAft>
                        <a:buNone/>
                      </a:pPr>
                      <a:r>
                        <a:rPr lang="en"/>
                        <a:t>41.79</a:t>
                      </a:r>
                      <a:endParaRPr/>
                    </a:p>
                  </a:txBody>
                  <a:tcPr marT="91425" marB="91425" marR="91425" marL="91425"/>
                </a:tc>
              </a:tr>
            </a:tbl>
          </a:graphicData>
        </a:graphic>
      </p:graphicFrame>
      <p:sp>
        <p:nvSpPr>
          <p:cNvPr id="370" name="Google Shape;370;p58"/>
          <p:cNvSpPr txBox="1"/>
          <p:nvPr/>
        </p:nvSpPr>
        <p:spPr>
          <a:xfrm>
            <a:off x="470525" y="3223650"/>
            <a:ext cx="8088000" cy="1743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PT Sans"/>
              <a:buChar char="●"/>
            </a:pPr>
            <a:r>
              <a:rPr lang="en" sz="2400">
                <a:latin typeface="PT Sans"/>
                <a:ea typeface="PT Sans"/>
                <a:cs typeface="PT Sans"/>
                <a:sym typeface="PT Sans"/>
              </a:rPr>
              <a:t>“I just want to isolate rows for our </a:t>
            </a:r>
            <a:r>
              <a:rPr i="1" lang="en" sz="2400">
                <a:latin typeface="PT Sans"/>
                <a:ea typeface="PT Sans"/>
                <a:cs typeface="PT Sans"/>
                <a:sym typeface="PT Sans"/>
              </a:rPr>
              <a:t>Awesome Code</a:t>
            </a:r>
            <a:r>
              <a:rPr lang="en" sz="2400">
                <a:latin typeface="PT Sans"/>
                <a:ea typeface="PT Sans"/>
                <a:cs typeface="PT Sans"/>
                <a:sym typeface="PT Sans"/>
              </a:rPr>
              <a:t> client”</a:t>
            </a:r>
            <a:endParaRPr sz="2400">
              <a:latin typeface="PT Sans"/>
              <a:ea typeface="PT Sans"/>
              <a:cs typeface="PT Sans"/>
              <a:sym typeface="PT Sans"/>
            </a:endParaRPr>
          </a:p>
          <a:p>
            <a:pPr indent="-381000" lvl="0" marL="457200" rtl="0" algn="l">
              <a:spcBef>
                <a:spcPts val="0"/>
              </a:spcBef>
              <a:spcAft>
                <a:spcPts val="0"/>
              </a:spcAft>
              <a:buSzPts val="2400"/>
              <a:buFont typeface="PT Sans"/>
              <a:buChar char="●"/>
            </a:pPr>
            <a:r>
              <a:rPr lang="en" sz="2400">
                <a:latin typeface="PT Sans"/>
                <a:ea typeface="PT Sans"/>
                <a:cs typeface="PT Sans"/>
                <a:sym typeface="PT Sans"/>
              </a:rPr>
              <a:t>“We want only data since 2005.”</a:t>
            </a:r>
            <a:endParaRPr sz="2400">
              <a:latin typeface="PT Sans"/>
              <a:ea typeface="PT Sans"/>
              <a:cs typeface="PT Sans"/>
              <a:sym typeface="PT Sans"/>
            </a:endParaRPr>
          </a:p>
          <a:p>
            <a:pPr indent="-381000" lvl="0" marL="457200" rtl="0" algn="l">
              <a:spcBef>
                <a:spcPts val="0"/>
              </a:spcBef>
              <a:spcAft>
                <a:spcPts val="0"/>
              </a:spcAft>
              <a:buSzPts val="2400"/>
              <a:buFont typeface="PT Sans"/>
              <a:buChar char="●"/>
            </a:pPr>
            <a:r>
              <a:rPr lang="en" sz="2400">
                <a:latin typeface="PT Sans"/>
                <a:ea typeface="PT Sans"/>
                <a:cs typeface="PT Sans"/>
                <a:sym typeface="PT Sans"/>
              </a:rPr>
              <a:t>“We want </a:t>
            </a:r>
            <a:r>
              <a:rPr i="1" lang="en" sz="2400">
                <a:latin typeface="PT Sans"/>
                <a:ea typeface="PT Sans"/>
                <a:cs typeface="PT Sans"/>
                <a:sym typeface="PT Sans"/>
              </a:rPr>
              <a:t>Awesome Code</a:t>
            </a:r>
            <a:r>
              <a:rPr lang="en" sz="2400">
                <a:latin typeface="PT Sans"/>
                <a:ea typeface="PT Sans"/>
                <a:cs typeface="PT Sans"/>
                <a:sym typeface="PT Sans"/>
              </a:rPr>
              <a:t> book values.”</a:t>
            </a:r>
            <a:endParaRPr sz="2400">
              <a:latin typeface="PT Sans"/>
              <a:ea typeface="PT Sans"/>
              <a:cs typeface="PT Sans"/>
              <a:sym typeface="PT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nvSpPr>
        <p:spPr>
          <a:xfrm>
            <a:off x="353075" y="811300"/>
            <a:ext cx="7799100" cy="54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200">
                <a:latin typeface="Roboto Mono"/>
                <a:ea typeface="Roboto Mono"/>
                <a:cs typeface="Roboto Mono"/>
                <a:sym typeface="Roboto Mono"/>
              </a:rPr>
              <a:t>filter(data = df_name, </a:t>
            </a:r>
            <a:r>
              <a:rPr b="1" lang="en" sz="2200">
                <a:latin typeface="Roboto Mono"/>
                <a:ea typeface="Roboto Mono"/>
                <a:cs typeface="Roboto Mono"/>
                <a:sym typeface="Roboto Mono"/>
              </a:rPr>
              <a:t>variable condition(s)</a:t>
            </a:r>
            <a:r>
              <a:rPr lang="en" sz="2200">
                <a:latin typeface="Roboto Mono"/>
                <a:ea typeface="Roboto Mono"/>
                <a:cs typeface="Roboto Mono"/>
                <a:sym typeface="Roboto Mono"/>
              </a:rPr>
              <a:t>) </a:t>
            </a:r>
            <a:endParaRPr sz="2200">
              <a:latin typeface="Roboto Mono"/>
              <a:ea typeface="Roboto Mono"/>
              <a:cs typeface="Roboto Mono"/>
              <a:sym typeface="Roboto Mono"/>
            </a:endParaRPr>
          </a:p>
          <a:p>
            <a:pPr indent="0" lvl="0" marL="0" rtl="0" algn="l">
              <a:spcBef>
                <a:spcPts val="1200"/>
              </a:spcBef>
              <a:spcAft>
                <a:spcPts val="0"/>
              </a:spcAft>
              <a:buNone/>
            </a:pPr>
            <a:r>
              <a:t/>
            </a:r>
            <a:endParaRPr sz="2200">
              <a:latin typeface="Roboto Mono"/>
              <a:ea typeface="Roboto Mono"/>
              <a:cs typeface="Roboto Mono"/>
              <a:sym typeface="Roboto Mono"/>
            </a:endParaRPr>
          </a:p>
        </p:txBody>
      </p:sp>
      <p:sp>
        <p:nvSpPr>
          <p:cNvPr id="376" name="Google Shape;376;p59"/>
          <p:cNvSpPr txBox="1"/>
          <p:nvPr/>
        </p:nvSpPr>
        <p:spPr>
          <a:xfrm>
            <a:off x="353075" y="2517700"/>
            <a:ext cx="5736900" cy="54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200">
                <a:latin typeface="Roboto Mono"/>
                <a:ea typeface="Roboto Mono"/>
                <a:cs typeface="Roboto Mono"/>
                <a:sym typeface="Roboto Mono"/>
              </a:rPr>
              <a:t>df_name %&gt;% </a:t>
            </a:r>
            <a:endParaRPr sz="2200">
              <a:latin typeface="Roboto Mono"/>
              <a:ea typeface="Roboto Mono"/>
              <a:cs typeface="Roboto Mono"/>
              <a:sym typeface="Roboto Mono"/>
            </a:endParaRPr>
          </a:p>
          <a:p>
            <a:pPr indent="457200" lvl="0" marL="0" rtl="0" algn="l">
              <a:lnSpc>
                <a:spcPct val="115000"/>
              </a:lnSpc>
              <a:spcBef>
                <a:spcPts val="1200"/>
              </a:spcBef>
              <a:spcAft>
                <a:spcPts val="0"/>
              </a:spcAft>
              <a:buNone/>
            </a:pPr>
            <a:r>
              <a:rPr lang="en" sz="2200">
                <a:latin typeface="Roboto Mono"/>
                <a:ea typeface="Roboto Mono"/>
                <a:cs typeface="Roboto Mono"/>
                <a:sym typeface="Roboto Mono"/>
              </a:rPr>
              <a:t>filter(</a:t>
            </a:r>
            <a:r>
              <a:rPr b="1" lang="en" sz="2200">
                <a:latin typeface="Roboto Mono"/>
                <a:ea typeface="Roboto Mono"/>
                <a:cs typeface="Roboto Mono"/>
                <a:sym typeface="Roboto Mono"/>
              </a:rPr>
              <a:t>variable condition(s)</a:t>
            </a:r>
            <a:r>
              <a:rPr lang="en" sz="2200">
                <a:latin typeface="Roboto Mono"/>
                <a:ea typeface="Roboto Mono"/>
                <a:cs typeface="Roboto Mono"/>
                <a:sym typeface="Roboto Mono"/>
              </a:rPr>
              <a:t>) </a:t>
            </a:r>
            <a:endParaRPr sz="2200">
              <a:latin typeface="Roboto Mono"/>
              <a:ea typeface="Roboto Mono"/>
              <a:cs typeface="Roboto Mono"/>
              <a:sym typeface="Roboto Mono"/>
            </a:endParaRPr>
          </a:p>
          <a:p>
            <a:pPr indent="0" lvl="0" marL="0" rtl="0" algn="l">
              <a:spcBef>
                <a:spcPts val="1200"/>
              </a:spcBef>
              <a:spcAft>
                <a:spcPts val="0"/>
              </a:spcAft>
              <a:buNone/>
            </a:pPr>
            <a:r>
              <a:t/>
            </a:r>
            <a:endParaRPr sz="2200">
              <a:latin typeface="Roboto Mono"/>
              <a:ea typeface="Roboto Mono"/>
              <a:cs typeface="Roboto Mono"/>
              <a:sym typeface="Roboto Mono"/>
            </a:endParaRPr>
          </a:p>
        </p:txBody>
      </p:sp>
      <p:sp>
        <p:nvSpPr>
          <p:cNvPr id="377" name="Google Shape;377;p59"/>
          <p:cNvSpPr txBox="1"/>
          <p:nvPr/>
        </p:nvSpPr>
        <p:spPr>
          <a:xfrm>
            <a:off x="3869825" y="1772038"/>
            <a:ext cx="7656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CC0000"/>
                </a:solidFill>
                <a:latin typeface="PT Sans"/>
                <a:ea typeface="PT Sans"/>
                <a:cs typeface="PT Sans"/>
                <a:sym typeface="PT Sans"/>
              </a:rPr>
              <a:t>OR</a:t>
            </a:r>
            <a:endParaRPr b="1" sz="3600">
              <a:solidFill>
                <a:srgbClr val="CC0000"/>
              </a:solidFill>
              <a:latin typeface="PT Sans"/>
              <a:ea typeface="PT Sans"/>
              <a:cs typeface="PT Sans"/>
              <a:sym typeface="PT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nvSpPr>
        <p:spPr>
          <a:xfrm>
            <a:off x="90000" y="2224200"/>
            <a:ext cx="89640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Mono"/>
                <a:ea typeface="Roboto Mono"/>
                <a:cs typeface="Roboto Mono"/>
                <a:sym typeface="Roboto Mono"/>
              </a:rPr>
              <a:t>*_join(df_x, df_y): deliberate merging</a:t>
            </a:r>
            <a:endParaRPr sz="3000">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aphicFrame>
        <p:nvGraphicFramePr>
          <p:cNvPr id="387" name="Google Shape;387;p61"/>
          <p:cNvGraphicFramePr/>
          <p:nvPr/>
        </p:nvGraphicFramePr>
        <p:xfrm>
          <a:off x="965475" y="535563"/>
          <a:ext cx="3000000" cy="3000000"/>
        </p:xfrm>
        <a:graphic>
          <a:graphicData uri="http://schemas.openxmlformats.org/drawingml/2006/table">
            <a:tbl>
              <a:tblPr>
                <a:noFill/>
                <a:tableStyleId>{EAF29C05-C722-496D-9A29-4AF692115201}</a:tableStyleId>
              </a:tblPr>
              <a:tblGrid>
                <a:gridCol w="1074975"/>
                <a:gridCol w="1074975"/>
                <a:gridCol w="1074975"/>
              </a:tblGrid>
              <a:tr h="432800">
                <a:tc>
                  <a:txBody>
                    <a:bodyPr/>
                    <a:lstStyle/>
                    <a:p>
                      <a:pPr indent="0" lvl="0" marL="0" rtl="0" algn="ctr">
                        <a:spcBef>
                          <a:spcPts val="0"/>
                        </a:spcBef>
                        <a:spcAft>
                          <a:spcPts val="0"/>
                        </a:spcAft>
                        <a:buNone/>
                      </a:pPr>
                      <a:r>
                        <a:rPr b="1" lang="en" sz="1800"/>
                        <a:t>Species</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Year</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Count</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r>
              <a:tr h="432800">
                <a:tc>
                  <a:txBody>
                    <a:bodyPr/>
                    <a:lstStyle/>
                    <a:p>
                      <a:pPr indent="0" lvl="0" marL="0" rtl="0" algn="ctr">
                        <a:spcBef>
                          <a:spcPts val="0"/>
                        </a:spcBef>
                        <a:spcAft>
                          <a:spcPts val="0"/>
                        </a:spcAft>
                        <a:buNone/>
                      </a:pPr>
                      <a:r>
                        <a:rPr lang="en" sz="1800"/>
                        <a:t>dragon</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2000</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3</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2800">
                <a:tc>
                  <a:txBody>
                    <a:bodyPr/>
                    <a:lstStyle/>
                    <a:p>
                      <a:pPr indent="0" lvl="0" marL="0" rtl="0" algn="ctr">
                        <a:spcBef>
                          <a:spcPts val="0"/>
                        </a:spcBef>
                        <a:spcAft>
                          <a:spcPts val="0"/>
                        </a:spcAft>
                        <a:buNone/>
                      </a:pPr>
                      <a:r>
                        <a:rPr lang="en" sz="1800"/>
                        <a:t>goose</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2002</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10</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2800">
                <a:tc>
                  <a:txBody>
                    <a:bodyPr/>
                    <a:lstStyle/>
                    <a:p>
                      <a:pPr indent="0" lvl="0" marL="0" rtl="0" algn="ctr">
                        <a:spcBef>
                          <a:spcPts val="0"/>
                        </a:spcBef>
                        <a:spcAft>
                          <a:spcPts val="0"/>
                        </a:spcAft>
                        <a:buNone/>
                      </a:pPr>
                      <a:r>
                        <a:rPr lang="en" sz="1800"/>
                        <a:t>dog</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2008</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5</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388" name="Google Shape;388;p61"/>
          <p:cNvGraphicFramePr/>
          <p:nvPr/>
        </p:nvGraphicFramePr>
        <p:xfrm>
          <a:off x="5126838" y="535563"/>
          <a:ext cx="3000000" cy="3000000"/>
        </p:xfrm>
        <a:graphic>
          <a:graphicData uri="http://schemas.openxmlformats.org/drawingml/2006/table">
            <a:tbl>
              <a:tblPr>
                <a:noFill/>
                <a:tableStyleId>{EAF29C05-C722-496D-9A29-4AF692115201}</a:tableStyleId>
              </a:tblPr>
              <a:tblGrid>
                <a:gridCol w="1074975"/>
                <a:gridCol w="1074975"/>
                <a:gridCol w="1074975"/>
              </a:tblGrid>
              <a:tr h="411500">
                <a:tc>
                  <a:txBody>
                    <a:bodyPr/>
                    <a:lstStyle/>
                    <a:p>
                      <a:pPr indent="0" lvl="0" marL="0" rtl="0" algn="ctr">
                        <a:spcBef>
                          <a:spcPts val="0"/>
                        </a:spcBef>
                        <a:spcAft>
                          <a:spcPts val="0"/>
                        </a:spcAft>
                        <a:buNone/>
                      </a:pPr>
                      <a:r>
                        <a:rPr b="1" lang="en" sz="1800"/>
                        <a:t>Species</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Year</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Name</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r>
              <a:tr h="411500">
                <a:tc>
                  <a:txBody>
                    <a:bodyPr/>
                    <a:lstStyle/>
                    <a:p>
                      <a:pPr indent="0" lvl="0" marL="0" rtl="0" algn="ctr">
                        <a:spcBef>
                          <a:spcPts val="0"/>
                        </a:spcBef>
                        <a:spcAft>
                          <a:spcPts val="0"/>
                        </a:spcAft>
                        <a:buNone/>
                      </a:pPr>
                      <a:r>
                        <a:rPr lang="en" sz="1800"/>
                        <a:t>dragon</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2004</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Falcor</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11500">
                <a:tc>
                  <a:txBody>
                    <a:bodyPr/>
                    <a:lstStyle/>
                    <a:p>
                      <a:pPr indent="0" lvl="0" marL="0" rtl="0" algn="ctr">
                        <a:spcBef>
                          <a:spcPts val="0"/>
                        </a:spcBef>
                        <a:spcAft>
                          <a:spcPts val="0"/>
                        </a:spcAft>
                        <a:buNone/>
                      </a:pPr>
                      <a:r>
                        <a:rPr lang="en" sz="1800"/>
                        <a:t>dog</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2008</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Teddy</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389" name="Google Shape;389;p61"/>
          <p:cNvSpPr txBox="1"/>
          <p:nvPr/>
        </p:nvSpPr>
        <p:spPr>
          <a:xfrm>
            <a:off x="2433038" y="0"/>
            <a:ext cx="427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X</a:t>
            </a:r>
            <a:endParaRPr b="1" sz="3000">
              <a:latin typeface="PT Sans"/>
              <a:ea typeface="PT Sans"/>
              <a:cs typeface="PT Sans"/>
              <a:sym typeface="PT Sans"/>
            </a:endParaRPr>
          </a:p>
        </p:txBody>
      </p:sp>
      <p:sp>
        <p:nvSpPr>
          <p:cNvPr id="390" name="Google Shape;390;p61"/>
          <p:cNvSpPr txBox="1"/>
          <p:nvPr/>
        </p:nvSpPr>
        <p:spPr>
          <a:xfrm>
            <a:off x="6525700" y="0"/>
            <a:ext cx="427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Y</a:t>
            </a:r>
            <a:endParaRPr b="1" sz="3000">
              <a:latin typeface="PT Sans"/>
              <a:ea typeface="PT Sans"/>
              <a:cs typeface="PT Sans"/>
              <a:sym typeface="PT Sans"/>
            </a:endParaRPr>
          </a:p>
        </p:txBody>
      </p:sp>
      <p:sp>
        <p:nvSpPr>
          <p:cNvPr id="391" name="Google Shape;391;p61"/>
          <p:cNvSpPr txBox="1"/>
          <p:nvPr/>
        </p:nvSpPr>
        <p:spPr>
          <a:xfrm>
            <a:off x="666750" y="2434400"/>
            <a:ext cx="7810500" cy="541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Code Pro"/>
                <a:ea typeface="Source Code Pro"/>
                <a:cs typeface="Source Code Pro"/>
                <a:sym typeface="Source Code Pro"/>
              </a:rPr>
              <a:t>full_join(x,y, by = c(“Species”, “Year”))</a:t>
            </a:r>
            <a:endParaRPr sz="2400">
              <a:latin typeface="Source Code Pro"/>
              <a:ea typeface="Source Code Pro"/>
              <a:cs typeface="Source Code Pro"/>
              <a:sym typeface="Source Code Pro"/>
            </a:endParaRPr>
          </a:p>
        </p:txBody>
      </p:sp>
      <p:graphicFrame>
        <p:nvGraphicFramePr>
          <p:cNvPr id="392" name="Google Shape;392;p61"/>
          <p:cNvGraphicFramePr/>
          <p:nvPr/>
        </p:nvGraphicFramePr>
        <p:xfrm>
          <a:off x="2520675" y="3038113"/>
          <a:ext cx="3000000" cy="3000000"/>
        </p:xfrm>
        <a:graphic>
          <a:graphicData uri="http://schemas.openxmlformats.org/drawingml/2006/table">
            <a:tbl>
              <a:tblPr>
                <a:noFill/>
                <a:tableStyleId>{EAF29C05-C722-496D-9A29-4AF692115201}</a:tableStyleId>
              </a:tblPr>
              <a:tblGrid>
                <a:gridCol w="1080975"/>
                <a:gridCol w="1080975"/>
                <a:gridCol w="1080975"/>
                <a:gridCol w="1080975"/>
              </a:tblGrid>
              <a:tr h="381475">
                <a:tc>
                  <a:txBody>
                    <a:bodyPr/>
                    <a:lstStyle/>
                    <a:p>
                      <a:pPr indent="0" lvl="0" marL="0" rtl="0" algn="ctr">
                        <a:spcBef>
                          <a:spcPts val="0"/>
                        </a:spcBef>
                        <a:spcAft>
                          <a:spcPts val="0"/>
                        </a:spcAft>
                        <a:buNone/>
                      </a:pPr>
                      <a:r>
                        <a:rPr b="1" lang="en"/>
                        <a:t>Species</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Year</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Count</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Name</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r>
              <a:tr h="381475">
                <a:tc>
                  <a:txBody>
                    <a:bodyPr/>
                    <a:lstStyle/>
                    <a:p>
                      <a:pPr indent="0" lvl="0" marL="0" rtl="0" algn="ctr">
                        <a:spcBef>
                          <a:spcPts val="0"/>
                        </a:spcBef>
                        <a:spcAft>
                          <a:spcPts val="0"/>
                        </a:spcAft>
                        <a:buNone/>
                      </a:pPr>
                      <a:r>
                        <a:rPr lang="en"/>
                        <a:t>dragon</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2000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i="1" lang="en"/>
                        <a:t>NA</a:t>
                      </a:r>
                      <a:endParaRPr i="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475">
                <a:tc>
                  <a:txBody>
                    <a:bodyPr/>
                    <a:lstStyle/>
                    <a:p>
                      <a:pPr indent="0" lvl="0" marL="0" rtl="0" algn="ctr">
                        <a:spcBef>
                          <a:spcPts val="0"/>
                        </a:spcBef>
                        <a:spcAft>
                          <a:spcPts val="0"/>
                        </a:spcAft>
                        <a:buNone/>
                      </a:pPr>
                      <a:r>
                        <a:rPr lang="en"/>
                        <a:t>goose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2002</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i="1" lang="en"/>
                        <a:t>NA</a:t>
                      </a:r>
                      <a:endParaRPr i="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475">
                <a:tc>
                  <a:txBody>
                    <a:bodyPr/>
                    <a:lstStyle/>
                    <a:p>
                      <a:pPr indent="0" lvl="0" marL="0" rtl="0" algn="ctr">
                        <a:spcBef>
                          <a:spcPts val="0"/>
                        </a:spcBef>
                        <a:spcAft>
                          <a:spcPts val="0"/>
                        </a:spcAft>
                        <a:buNone/>
                      </a:pPr>
                      <a:r>
                        <a:rPr lang="en"/>
                        <a:t>dog</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2008</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Teddy</a:t>
                      </a:r>
                      <a:endParaRPr i="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475">
                <a:tc>
                  <a:txBody>
                    <a:bodyPr/>
                    <a:lstStyle/>
                    <a:p>
                      <a:pPr indent="0" lvl="0" marL="0" rtl="0" algn="ctr">
                        <a:spcBef>
                          <a:spcPts val="0"/>
                        </a:spcBef>
                        <a:spcAft>
                          <a:spcPts val="0"/>
                        </a:spcAft>
                        <a:buNone/>
                      </a:pPr>
                      <a:r>
                        <a:rPr lang="en"/>
                        <a:t>dragon</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2004</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i="1" lang="en"/>
                        <a:t>NA</a:t>
                      </a:r>
                      <a:endParaRPr i="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Falcor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aphicFrame>
        <p:nvGraphicFramePr>
          <p:cNvPr id="397" name="Google Shape;397;p62"/>
          <p:cNvGraphicFramePr/>
          <p:nvPr/>
        </p:nvGraphicFramePr>
        <p:xfrm>
          <a:off x="965475" y="535563"/>
          <a:ext cx="3000000" cy="3000000"/>
        </p:xfrm>
        <a:graphic>
          <a:graphicData uri="http://schemas.openxmlformats.org/drawingml/2006/table">
            <a:tbl>
              <a:tblPr>
                <a:noFill/>
                <a:tableStyleId>{EAF29C05-C722-496D-9A29-4AF692115201}</a:tableStyleId>
              </a:tblPr>
              <a:tblGrid>
                <a:gridCol w="1074975"/>
                <a:gridCol w="1074975"/>
                <a:gridCol w="1074975"/>
              </a:tblGrid>
              <a:tr h="432800">
                <a:tc>
                  <a:txBody>
                    <a:bodyPr/>
                    <a:lstStyle/>
                    <a:p>
                      <a:pPr indent="0" lvl="0" marL="0" rtl="0" algn="ctr">
                        <a:spcBef>
                          <a:spcPts val="0"/>
                        </a:spcBef>
                        <a:spcAft>
                          <a:spcPts val="0"/>
                        </a:spcAft>
                        <a:buNone/>
                      </a:pPr>
                      <a:r>
                        <a:rPr b="1" lang="en" sz="1800"/>
                        <a:t>Species</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Year</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Count</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r>
              <a:tr h="432800">
                <a:tc>
                  <a:txBody>
                    <a:bodyPr/>
                    <a:lstStyle/>
                    <a:p>
                      <a:pPr indent="0" lvl="0" marL="0" rtl="0" algn="ctr">
                        <a:spcBef>
                          <a:spcPts val="0"/>
                        </a:spcBef>
                        <a:spcAft>
                          <a:spcPts val="0"/>
                        </a:spcAft>
                        <a:buNone/>
                      </a:pPr>
                      <a:r>
                        <a:rPr lang="en" sz="1800"/>
                        <a:t>dragon</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2000</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3</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2800">
                <a:tc>
                  <a:txBody>
                    <a:bodyPr/>
                    <a:lstStyle/>
                    <a:p>
                      <a:pPr indent="0" lvl="0" marL="0" rtl="0" algn="ctr">
                        <a:spcBef>
                          <a:spcPts val="0"/>
                        </a:spcBef>
                        <a:spcAft>
                          <a:spcPts val="0"/>
                        </a:spcAft>
                        <a:buNone/>
                      </a:pPr>
                      <a:r>
                        <a:rPr lang="en" sz="1800"/>
                        <a:t>goose</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2002</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10</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2800">
                <a:tc>
                  <a:txBody>
                    <a:bodyPr/>
                    <a:lstStyle/>
                    <a:p>
                      <a:pPr indent="0" lvl="0" marL="0" rtl="0" algn="ctr">
                        <a:spcBef>
                          <a:spcPts val="0"/>
                        </a:spcBef>
                        <a:spcAft>
                          <a:spcPts val="0"/>
                        </a:spcAft>
                        <a:buNone/>
                      </a:pPr>
                      <a:r>
                        <a:rPr lang="en" sz="1800"/>
                        <a:t>dog</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2008</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5</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398" name="Google Shape;398;p62"/>
          <p:cNvGraphicFramePr/>
          <p:nvPr/>
        </p:nvGraphicFramePr>
        <p:xfrm>
          <a:off x="5126838" y="535563"/>
          <a:ext cx="3000000" cy="3000000"/>
        </p:xfrm>
        <a:graphic>
          <a:graphicData uri="http://schemas.openxmlformats.org/drawingml/2006/table">
            <a:tbl>
              <a:tblPr>
                <a:noFill/>
                <a:tableStyleId>{EAF29C05-C722-496D-9A29-4AF692115201}</a:tableStyleId>
              </a:tblPr>
              <a:tblGrid>
                <a:gridCol w="1074975"/>
                <a:gridCol w="1074975"/>
                <a:gridCol w="1074975"/>
              </a:tblGrid>
              <a:tr h="411500">
                <a:tc>
                  <a:txBody>
                    <a:bodyPr/>
                    <a:lstStyle/>
                    <a:p>
                      <a:pPr indent="0" lvl="0" marL="0" rtl="0" algn="ctr">
                        <a:spcBef>
                          <a:spcPts val="0"/>
                        </a:spcBef>
                        <a:spcAft>
                          <a:spcPts val="0"/>
                        </a:spcAft>
                        <a:buNone/>
                      </a:pPr>
                      <a:r>
                        <a:rPr b="1" lang="en" sz="1800"/>
                        <a:t>Species</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Year</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Name</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r>
              <a:tr h="411500">
                <a:tc>
                  <a:txBody>
                    <a:bodyPr/>
                    <a:lstStyle/>
                    <a:p>
                      <a:pPr indent="0" lvl="0" marL="0" rtl="0" algn="ctr">
                        <a:spcBef>
                          <a:spcPts val="0"/>
                        </a:spcBef>
                        <a:spcAft>
                          <a:spcPts val="0"/>
                        </a:spcAft>
                        <a:buNone/>
                      </a:pPr>
                      <a:r>
                        <a:rPr lang="en" sz="1800"/>
                        <a:t>dragon</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2004</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Falcor</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11500">
                <a:tc>
                  <a:txBody>
                    <a:bodyPr/>
                    <a:lstStyle/>
                    <a:p>
                      <a:pPr indent="0" lvl="0" marL="0" rtl="0" algn="ctr">
                        <a:spcBef>
                          <a:spcPts val="0"/>
                        </a:spcBef>
                        <a:spcAft>
                          <a:spcPts val="0"/>
                        </a:spcAft>
                        <a:buNone/>
                      </a:pPr>
                      <a:r>
                        <a:rPr lang="en" sz="1800"/>
                        <a:t>dog</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2008</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Teddy</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399" name="Google Shape;399;p62"/>
          <p:cNvSpPr txBox="1"/>
          <p:nvPr/>
        </p:nvSpPr>
        <p:spPr>
          <a:xfrm>
            <a:off x="2433038" y="0"/>
            <a:ext cx="427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X</a:t>
            </a:r>
            <a:endParaRPr b="1" sz="3000">
              <a:latin typeface="PT Sans"/>
              <a:ea typeface="PT Sans"/>
              <a:cs typeface="PT Sans"/>
              <a:sym typeface="PT Sans"/>
            </a:endParaRPr>
          </a:p>
        </p:txBody>
      </p:sp>
      <p:sp>
        <p:nvSpPr>
          <p:cNvPr id="400" name="Google Shape;400;p62"/>
          <p:cNvSpPr txBox="1"/>
          <p:nvPr/>
        </p:nvSpPr>
        <p:spPr>
          <a:xfrm>
            <a:off x="6525700" y="0"/>
            <a:ext cx="427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Y</a:t>
            </a:r>
            <a:endParaRPr b="1" sz="3000">
              <a:latin typeface="PT Sans"/>
              <a:ea typeface="PT Sans"/>
              <a:cs typeface="PT Sans"/>
              <a:sym typeface="PT Sans"/>
            </a:endParaRPr>
          </a:p>
        </p:txBody>
      </p:sp>
      <p:sp>
        <p:nvSpPr>
          <p:cNvPr id="401" name="Google Shape;401;p62"/>
          <p:cNvSpPr txBox="1"/>
          <p:nvPr/>
        </p:nvSpPr>
        <p:spPr>
          <a:xfrm>
            <a:off x="666750" y="2434400"/>
            <a:ext cx="7810500" cy="541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Code Pro"/>
                <a:ea typeface="Source Code Pro"/>
                <a:cs typeface="Source Code Pro"/>
                <a:sym typeface="Source Code Pro"/>
              </a:rPr>
              <a:t>left</a:t>
            </a:r>
            <a:r>
              <a:rPr lang="en" sz="2400">
                <a:latin typeface="Source Code Pro"/>
                <a:ea typeface="Source Code Pro"/>
                <a:cs typeface="Source Code Pro"/>
                <a:sym typeface="Source Code Pro"/>
              </a:rPr>
              <a:t>_join(x,y, by = c(“Species”, “Year”))</a:t>
            </a:r>
            <a:endParaRPr sz="2400">
              <a:latin typeface="Source Code Pro"/>
              <a:ea typeface="Source Code Pro"/>
              <a:cs typeface="Source Code Pro"/>
              <a:sym typeface="Source Code Pro"/>
            </a:endParaRPr>
          </a:p>
        </p:txBody>
      </p:sp>
      <p:graphicFrame>
        <p:nvGraphicFramePr>
          <p:cNvPr id="402" name="Google Shape;402;p62"/>
          <p:cNvGraphicFramePr/>
          <p:nvPr/>
        </p:nvGraphicFramePr>
        <p:xfrm>
          <a:off x="2520675" y="3312838"/>
          <a:ext cx="3000000" cy="3000000"/>
        </p:xfrm>
        <a:graphic>
          <a:graphicData uri="http://schemas.openxmlformats.org/drawingml/2006/table">
            <a:tbl>
              <a:tblPr>
                <a:noFill/>
                <a:tableStyleId>{EAF29C05-C722-496D-9A29-4AF692115201}</a:tableStyleId>
              </a:tblPr>
              <a:tblGrid>
                <a:gridCol w="1080975"/>
                <a:gridCol w="1080975"/>
                <a:gridCol w="1080975"/>
                <a:gridCol w="1080975"/>
              </a:tblGrid>
              <a:tr h="381475">
                <a:tc>
                  <a:txBody>
                    <a:bodyPr/>
                    <a:lstStyle/>
                    <a:p>
                      <a:pPr indent="0" lvl="0" marL="0" rtl="0" algn="ctr">
                        <a:spcBef>
                          <a:spcPts val="0"/>
                        </a:spcBef>
                        <a:spcAft>
                          <a:spcPts val="0"/>
                        </a:spcAft>
                        <a:buNone/>
                      </a:pPr>
                      <a:r>
                        <a:rPr b="1" lang="en"/>
                        <a:t>Species</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Year</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Count</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Name</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r>
              <a:tr h="381475">
                <a:tc>
                  <a:txBody>
                    <a:bodyPr/>
                    <a:lstStyle/>
                    <a:p>
                      <a:pPr indent="0" lvl="0" marL="0" rtl="0" algn="ctr">
                        <a:spcBef>
                          <a:spcPts val="0"/>
                        </a:spcBef>
                        <a:spcAft>
                          <a:spcPts val="0"/>
                        </a:spcAft>
                        <a:buNone/>
                      </a:pPr>
                      <a:r>
                        <a:rPr lang="en"/>
                        <a:t>dragon</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2000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i="1" lang="en"/>
                        <a:t>NA</a:t>
                      </a:r>
                      <a:endParaRPr i="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475">
                <a:tc>
                  <a:txBody>
                    <a:bodyPr/>
                    <a:lstStyle/>
                    <a:p>
                      <a:pPr indent="0" lvl="0" marL="0" rtl="0" algn="ctr">
                        <a:spcBef>
                          <a:spcPts val="0"/>
                        </a:spcBef>
                        <a:spcAft>
                          <a:spcPts val="0"/>
                        </a:spcAft>
                        <a:buNone/>
                      </a:pPr>
                      <a:r>
                        <a:rPr lang="en"/>
                        <a:t>goose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2002</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i="1" lang="en"/>
                        <a:t>NA</a:t>
                      </a:r>
                      <a:endParaRPr i="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475">
                <a:tc>
                  <a:txBody>
                    <a:bodyPr/>
                    <a:lstStyle/>
                    <a:p>
                      <a:pPr indent="0" lvl="0" marL="0" rtl="0" algn="ctr">
                        <a:spcBef>
                          <a:spcPts val="0"/>
                        </a:spcBef>
                        <a:spcAft>
                          <a:spcPts val="0"/>
                        </a:spcAft>
                        <a:buNone/>
                      </a:pPr>
                      <a:r>
                        <a:rPr lang="en"/>
                        <a:t>dog</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2008</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Teddy</a:t>
                      </a:r>
                      <a:endParaRPr i="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nvSpPr>
        <p:spPr>
          <a:xfrm>
            <a:off x="6325950" y="4658869"/>
            <a:ext cx="2619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T Sans"/>
                <a:ea typeface="PT Sans"/>
                <a:cs typeface="PT Sans"/>
                <a:sym typeface="PT Sans"/>
              </a:rPr>
              <a:t>All artwork by Allison Horst</a:t>
            </a:r>
            <a:endParaRPr sz="1000">
              <a:solidFill>
                <a:schemeClr val="dk1"/>
              </a:solidFill>
              <a:latin typeface="PT Sans"/>
              <a:ea typeface="PT Sans"/>
              <a:cs typeface="PT Sans"/>
              <a:sym typeface="PT Sans"/>
            </a:endParaRPr>
          </a:p>
        </p:txBody>
      </p:sp>
      <p:sp>
        <p:nvSpPr>
          <p:cNvPr id="102" name="Google Shape;102;p18"/>
          <p:cNvSpPr txBox="1"/>
          <p:nvPr>
            <p:ph type="title"/>
          </p:nvPr>
        </p:nvSpPr>
        <p:spPr>
          <a:xfrm>
            <a:off x="311700" y="136800"/>
            <a:ext cx="861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You are all welcome here</a:t>
            </a:r>
            <a:endParaRPr b="1" sz="3600"/>
          </a:p>
          <a:p>
            <a:pPr indent="0" lvl="0" marL="0" rtl="0" algn="l">
              <a:spcBef>
                <a:spcPts val="0"/>
              </a:spcBef>
              <a:spcAft>
                <a:spcPts val="0"/>
              </a:spcAft>
              <a:buNone/>
            </a:pPr>
            <a:r>
              <a:t/>
            </a:r>
            <a:endParaRPr b="1" sz="3600"/>
          </a:p>
          <a:p>
            <a:pPr indent="0" lvl="0" marL="0" rtl="0" algn="l">
              <a:spcBef>
                <a:spcPts val="0"/>
              </a:spcBef>
              <a:spcAft>
                <a:spcPts val="0"/>
              </a:spcAft>
              <a:buNone/>
            </a:pPr>
            <a:r>
              <a:t/>
            </a:r>
            <a:endParaRPr b="1"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2400"/>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 name="Google Shape;104;p18"/>
          <p:cNvPicPr preferRelativeResize="0"/>
          <p:nvPr/>
        </p:nvPicPr>
        <p:blipFill>
          <a:blip r:embed="rId3">
            <a:alphaModFix/>
          </a:blip>
          <a:stretch>
            <a:fillRect/>
          </a:stretch>
        </p:blipFill>
        <p:spPr>
          <a:xfrm>
            <a:off x="2304876" y="905275"/>
            <a:ext cx="4626954" cy="37536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aphicFrame>
        <p:nvGraphicFramePr>
          <p:cNvPr id="407" name="Google Shape;407;p63"/>
          <p:cNvGraphicFramePr/>
          <p:nvPr/>
        </p:nvGraphicFramePr>
        <p:xfrm>
          <a:off x="965475" y="535563"/>
          <a:ext cx="3000000" cy="3000000"/>
        </p:xfrm>
        <a:graphic>
          <a:graphicData uri="http://schemas.openxmlformats.org/drawingml/2006/table">
            <a:tbl>
              <a:tblPr>
                <a:noFill/>
                <a:tableStyleId>{EAF29C05-C722-496D-9A29-4AF692115201}</a:tableStyleId>
              </a:tblPr>
              <a:tblGrid>
                <a:gridCol w="1074975"/>
                <a:gridCol w="1074975"/>
                <a:gridCol w="1074975"/>
              </a:tblGrid>
              <a:tr h="432800">
                <a:tc>
                  <a:txBody>
                    <a:bodyPr/>
                    <a:lstStyle/>
                    <a:p>
                      <a:pPr indent="0" lvl="0" marL="0" rtl="0" algn="ctr">
                        <a:spcBef>
                          <a:spcPts val="0"/>
                        </a:spcBef>
                        <a:spcAft>
                          <a:spcPts val="0"/>
                        </a:spcAft>
                        <a:buNone/>
                      </a:pPr>
                      <a:r>
                        <a:rPr b="1" lang="en" sz="1800"/>
                        <a:t>Species</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Year</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Count</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r>
              <a:tr h="432800">
                <a:tc>
                  <a:txBody>
                    <a:bodyPr/>
                    <a:lstStyle/>
                    <a:p>
                      <a:pPr indent="0" lvl="0" marL="0" rtl="0" algn="ctr">
                        <a:spcBef>
                          <a:spcPts val="0"/>
                        </a:spcBef>
                        <a:spcAft>
                          <a:spcPts val="0"/>
                        </a:spcAft>
                        <a:buNone/>
                      </a:pPr>
                      <a:r>
                        <a:rPr lang="en" sz="1800"/>
                        <a:t>dragon</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2000</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3</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2800">
                <a:tc>
                  <a:txBody>
                    <a:bodyPr/>
                    <a:lstStyle/>
                    <a:p>
                      <a:pPr indent="0" lvl="0" marL="0" rtl="0" algn="ctr">
                        <a:spcBef>
                          <a:spcPts val="0"/>
                        </a:spcBef>
                        <a:spcAft>
                          <a:spcPts val="0"/>
                        </a:spcAft>
                        <a:buNone/>
                      </a:pPr>
                      <a:r>
                        <a:rPr lang="en" sz="1800"/>
                        <a:t>goose</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2002</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10</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2800">
                <a:tc>
                  <a:txBody>
                    <a:bodyPr/>
                    <a:lstStyle/>
                    <a:p>
                      <a:pPr indent="0" lvl="0" marL="0" rtl="0" algn="ctr">
                        <a:spcBef>
                          <a:spcPts val="0"/>
                        </a:spcBef>
                        <a:spcAft>
                          <a:spcPts val="0"/>
                        </a:spcAft>
                        <a:buNone/>
                      </a:pPr>
                      <a:r>
                        <a:rPr lang="en" sz="1800"/>
                        <a:t>dog</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2008</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5</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408" name="Google Shape;408;p63"/>
          <p:cNvGraphicFramePr/>
          <p:nvPr/>
        </p:nvGraphicFramePr>
        <p:xfrm>
          <a:off x="5126838" y="535563"/>
          <a:ext cx="3000000" cy="3000000"/>
        </p:xfrm>
        <a:graphic>
          <a:graphicData uri="http://schemas.openxmlformats.org/drawingml/2006/table">
            <a:tbl>
              <a:tblPr>
                <a:noFill/>
                <a:tableStyleId>{EAF29C05-C722-496D-9A29-4AF692115201}</a:tableStyleId>
              </a:tblPr>
              <a:tblGrid>
                <a:gridCol w="1074975"/>
                <a:gridCol w="1074975"/>
                <a:gridCol w="1074975"/>
              </a:tblGrid>
              <a:tr h="411500">
                <a:tc>
                  <a:txBody>
                    <a:bodyPr/>
                    <a:lstStyle/>
                    <a:p>
                      <a:pPr indent="0" lvl="0" marL="0" rtl="0" algn="ctr">
                        <a:spcBef>
                          <a:spcPts val="0"/>
                        </a:spcBef>
                        <a:spcAft>
                          <a:spcPts val="0"/>
                        </a:spcAft>
                        <a:buNone/>
                      </a:pPr>
                      <a:r>
                        <a:rPr b="1" lang="en" sz="1800"/>
                        <a:t>Species</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Year</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800"/>
                        <a:t>Name</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r>
              <a:tr h="411500">
                <a:tc>
                  <a:txBody>
                    <a:bodyPr/>
                    <a:lstStyle/>
                    <a:p>
                      <a:pPr indent="0" lvl="0" marL="0" rtl="0" algn="ctr">
                        <a:spcBef>
                          <a:spcPts val="0"/>
                        </a:spcBef>
                        <a:spcAft>
                          <a:spcPts val="0"/>
                        </a:spcAft>
                        <a:buNone/>
                      </a:pPr>
                      <a:r>
                        <a:rPr lang="en" sz="1800"/>
                        <a:t>dragon</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2004</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Falcor</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11500">
                <a:tc>
                  <a:txBody>
                    <a:bodyPr/>
                    <a:lstStyle/>
                    <a:p>
                      <a:pPr indent="0" lvl="0" marL="0" rtl="0" algn="ctr">
                        <a:spcBef>
                          <a:spcPts val="0"/>
                        </a:spcBef>
                        <a:spcAft>
                          <a:spcPts val="0"/>
                        </a:spcAft>
                        <a:buNone/>
                      </a:pPr>
                      <a:r>
                        <a:rPr lang="en" sz="1800"/>
                        <a:t>dog</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2008</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Teddy</a:t>
                      </a:r>
                      <a:endParaRPr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409" name="Google Shape;409;p63"/>
          <p:cNvSpPr txBox="1"/>
          <p:nvPr/>
        </p:nvSpPr>
        <p:spPr>
          <a:xfrm>
            <a:off x="2433038" y="0"/>
            <a:ext cx="427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X</a:t>
            </a:r>
            <a:endParaRPr b="1" sz="3000">
              <a:latin typeface="PT Sans"/>
              <a:ea typeface="PT Sans"/>
              <a:cs typeface="PT Sans"/>
              <a:sym typeface="PT Sans"/>
            </a:endParaRPr>
          </a:p>
        </p:txBody>
      </p:sp>
      <p:sp>
        <p:nvSpPr>
          <p:cNvPr id="410" name="Google Shape;410;p63"/>
          <p:cNvSpPr txBox="1"/>
          <p:nvPr/>
        </p:nvSpPr>
        <p:spPr>
          <a:xfrm>
            <a:off x="6525700" y="0"/>
            <a:ext cx="427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Y</a:t>
            </a:r>
            <a:endParaRPr b="1" sz="3000">
              <a:latin typeface="PT Sans"/>
              <a:ea typeface="PT Sans"/>
              <a:cs typeface="PT Sans"/>
              <a:sym typeface="PT Sans"/>
            </a:endParaRPr>
          </a:p>
        </p:txBody>
      </p:sp>
      <p:sp>
        <p:nvSpPr>
          <p:cNvPr id="411" name="Google Shape;411;p63"/>
          <p:cNvSpPr txBox="1"/>
          <p:nvPr/>
        </p:nvSpPr>
        <p:spPr>
          <a:xfrm>
            <a:off x="650925" y="2556500"/>
            <a:ext cx="8063400" cy="541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Code Pro"/>
                <a:ea typeface="Source Code Pro"/>
                <a:cs typeface="Source Code Pro"/>
                <a:sym typeface="Source Code Pro"/>
              </a:rPr>
              <a:t>inner</a:t>
            </a:r>
            <a:r>
              <a:rPr lang="en" sz="2400">
                <a:latin typeface="Source Code Pro"/>
                <a:ea typeface="Source Code Pro"/>
                <a:cs typeface="Source Code Pro"/>
                <a:sym typeface="Source Code Pro"/>
              </a:rPr>
              <a:t>_join(x,y, by = c(“Species”, “Year”))</a:t>
            </a:r>
            <a:endParaRPr sz="2400">
              <a:latin typeface="Source Code Pro"/>
              <a:ea typeface="Source Code Pro"/>
              <a:cs typeface="Source Code Pro"/>
              <a:sym typeface="Source Code Pro"/>
            </a:endParaRPr>
          </a:p>
        </p:txBody>
      </p:sp>
      <p:graphicFrame>
        <p:nvGraphicFramePr>
          <p:cNvPr id="412" name="Google Shape;412;p63"/>
          <p:cNvGraphicFramePr/>
          <p:nvPr/>
        </p:nvGraphicFramePr>
        <p:xfrm>
          <a:off x="2410050" y="3480738"/>
          <a:ext cx="3000000" cy="3000000"/>
        </p:xfrm>
        <a:graphic>
          <a:graphicData uri="http://schemas.openxmlformats.org/drawingml/2006/table">
            <a:tbl>
              <a:tblPr>
                <a:noFill/>
                <a:tableStyleId>{EAF29C05-C722-496D-9A29-4AF692115201}</a:tableStyleId>
              </a:tblPr>
              <a:tblGrid>
                <a:gridCol w="1080975"/>
                <a:gridCol w="1080975"/>
                <a:gridCol w="1080975"/>
                <a:gridCol w="1080975"/>
              </a:tblGrid>
              <a:tr h="422925">
                <a:tc>
                  <a:txBody>
                    <a:bodyPr/>
                    <a:lstStyle/>
                    <a:p>
                      <a:pPr indent="0" lvl="0" marL="0" rtl="0" algn="ctr">
                        <a:spcBef>
                          <a:spcPts val="0"/>
                        </a:spcBef>
                        <a:spcAft>
                          <a:spcPts val="0"/>
                        </a:spcAft>
                        <a:buNone/>
                      </a:pPr>
                      <a:r>
                        <a:rPr b="1" lang="en"/>
                        <a:t>Species</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Year</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Count</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a:t>Name</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FEFEF"/>
                    </a:solidFill>
                  </a:tcPr>
                </a:tc>
              </a:tr>
              <a:tr h="381475">
                <a:tc>
                  <a:txBody>
                    <a:bodyPr/>
                    <a:lstStyle/>
                    <a:p>
                      <a:pPr indent="0" lvl="0" marL="0" rtl="0" algn="ctr">
                        <a:spcBef>
                          <a:spcPts val="0"/>
                        </a:spcBef>
                        <a:spcAft>
                          <a:spcPts val="0"/>
                        </a:spcAft>
                        <a:buNone/>
                      </a:pPr>
                      <a:r>
                        <a:rPr lang="en"/>
                        <a:t>dog</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2008</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Teddy</a:t>
                      </a:r>
                      <a:endParaRPr i="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idx="4294967295" type="title"/>
          </p:nvPr>
        </p:nvSpPr>
        <p:spPr>
          <a:xfrm>
            <a:off x="674550" y="1681175"/>
            <a:ext cx="816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t>Session 7: </a:t>
            </a:r>
            <a:r>
              <a:rPr b="1" lang="en" sz="3600"/>
              <a:t>Collaborating &amp; Getting Help</a:t>
            </a:r>
            <a:endParaRPr sz="3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5"/>
          <p:cNvSpPr txBox="1"/>
          <p:nvPr/>
        </p:nvSpPr>
        <p:spPr>
          <a:xfrm>
            <a:off x="315350" y="326800"/>
            <a:ext cx="8688000" cy="41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Our plan this session</a:t>
            </a:r>
            <a:endParaRPr sz="2400">
              <a:latin typeface="PT Sans"/>
              <a:ea typeface="PT Sans"/>
              <a:cs typeface="PT Sans"/>
              <a:sym typeface="PT Sans"/>
            </a:endParaRPr>
          </a:p>
          <a:p>
            <a:pPr indent="-298450" lvl="0" marL="457200" rtl="0" algn="l">
              <a:lnSpc>
                <a:spcPct val="115000"/>
              </a:lnSpc>
              <a:spcBef>
                <a:spcPts val="1200"/>
              </a:spcBef>
              <a:spcAft>
                <a:spcPts val="0"/>
              </a:spcAft>
              <a:buClr>
                <a:schemeClr val="dk1"/>
              </a:buClr>
              <a:buSzPts val="1100"/>
              <a:buChar char="●"/>
            </a:pPr>
            <a:r>
              <a:rPr b="1" lang="en" sz="2400">
                <a:latin typeface="PT Sans"/>
                <a:ea typeface="PT Sans"/>
                <a:cs typeface="PT Sans"/>
                <a:sym typeface="PT Sans"/>
              </a:rPr>
              <a:t>R communities &amp; how to effectively ask for help (30 mins)</a:t>
            </a:r>
            <a:endParaRPr b="1" sz="2400">
              <a:latin typeface="PT Sans"/>
              <a:ea typeface="PT Sans"/>
              <a:cs typeface="PT Sans"/>
              <a:sym typeface="PT Sans"/>
            </a:endParaRPr>
          </a:p>
          <a:p>
            <a:pPr indent="-298450" lvl="1" marL="914400" rtl="0" algn="l">
              <a:lnSpc>
                <a:spcPct val="115000"/>
              </a:lnSpc>
              <a:spcBef>
                <a:spcPts val="0"/>
              </a:spcBef>
              <a:spcAft>
                <a:spcPts val="0"/>
              </a:spcAft>
              <a:buClr>
                <a:schemeClr val="dk1"/>
              </a:buClr>
              <a:buSzPts val="1100"/>
              <a:buChar char="○"/>
            </a:pPr>
            <a:r>
              <a:rPr lang="en" sz="2400">
                <a:latin typeface="PT Sans"/>
                <a:ea typeface="PT Sans"/>
                <a:cs typeface="PT Sans"/>
                <a:sym typeface="PT Sans"/>
              </a:rPr>
              <a:t>Googling. Error messages are your friends</a:t>
            </a:r>
            <a:endParaRPr sz="2400">
              <a:latin typeface="PT Sans"/>
              <a:ea typeface="PT Sans"/>
              <a:cs typeface="PT Sans"/>
              <a:sym typeface="PT Sans"/>
            </a:endParaRPr>
          </a:p>
          <a:p>
            <a:pPr indent="-298450" lvl="1" marL="914400" rtl="0" algn="l">
              <a:lnSpc>
                <a:spcPct val="115000"/>
              </a:lnSpc>
              <a:spcBef>
                <a:spcPts val="0"/>
              </a:spcBef>
              <a:spcAft>
                <a:spcPts val="0"/>
              </a:spcAft>
              <a:buClr>
                <a:schemeClr val="dk1"/>
              </a:buClr>
              <a:buSzPts val="1100"/>
              <a:buChar char="○"/>
            </a:pPr>
            <a:r>
              <a:rPr lang="en" sz="2400">
                <a:latin typeface="PT Sans"/>
                <a:ea typeface="PT Sans"/>
                <a:cs typeface="PT Sans"/>
                <a:sym typeface="PT Sans"/>
              </a:rPr>
              <a:t>How to use Twitter for #rstats</a:t>
            </a:r>
            <a:endParaRPr sz="2400">
              <a:latin typeface="PT Sans"/>
              <a:ea typeface="PT Sans"/>
              <a:cs typeface="PT Sans"/>
              <a:sym typeface="PT Sans"/>
            </a:endParaRPr>
          </a:p>
          <a:p>
            <a:pPr indent="-298450" lvl="1" marL="914400" rtl="0" algn="l">
              <a:lnSpc>
                <a:spcPct val="115000"/>
              </a:lnSpc>
              <a:spcBef>
                <a:spcPts val="0"/>
              </a:spcBef>
              <a:spcAft>
                <a:spcPts val="0"/>
              </a:spcAft>
              <a:buClr>
                <a:schemeClr val="dk1"/>
              </a:buClr>
              <a:buSzPts val="1100"/>
              <a:buChar char="○"/>
            </a:pPr>
            <a:r>
              <a:rPr lang="en" sz="2400">
                <a:latin typeface="PT Sans"/>
                <a:ea typeface="PT Sans"/>
                <a:cs typeface="PT Sans"/>
                <a:sym typeface="PT Sans"/>
              </a:rPr>
              <a:t>Create a reproducible example with </a:t>
            </a:r>
            <a:r>
              <a:rPr lang="en" sz="2400">
                <a:solidFill>
                  <a:schemeClr val="dk1"/>
                </a:solidFill>
                <a:latin typeface="PT Sans"/>
                <a:ea typeface="PT Sans"/>
                <a:cs typeface="PT Sans"/>
                <a:sym typeface="PT Sans"/>
              </a:rPr>
              <a:t> </a:t>
            </a:r>
            <a:r>
              <a:rPr b="1" lang="en" sz="2400">
                <a:solidFill>
                  <a:schemeClr val="dk1"/>
                </a:solidFill>
                <a:latin typeface="Courier New"/>
                <a:ea typeface="Courier New"/>
                <a:cs typeface="Courier New"/>
                <a:sym typeface="Courier New"/>
              </a:rPr>
              <a:t>reprex</a:t>
            </a:r>
            <a:endParaRPr sz="2400">
              <a:latin typeface="PT Sans"/>
              <a:ea typeface="PT Sans"/>
              <a:cs typeface="PT Sans"/>
              <a:sym typeface="PT Sans"/>
            </a:endParaRPr>
          </a:p>
          <a:p>
            <a:pPr indent="-298450" lvl="1" marL="914400" rtl="0" algn="l">
              <a:lnSpc>
                <a:spcPct val="115000"/>
              </a:lnSpc>
              <a:spcBef>
                <a:spcPts val="0"/>
              </a:spcBef>
              <a:spcAft>
                <a:spcPts val="0"/>
              </a:spcAft>
              <a:buClr>
                <a:schemeClr val="dk1"/>
              </a:buClr>
              <a:buSzPts val="1100"/>
              <a:buChar char="○"/>
            </a:pPr>
            <a:r>
              <a:rPr lang="en" sz="2400">
                <a:latin typeface="PT Sans"/>
                <a:ea typeface="PT Sans"/>
                <a:cs typeface="PT Sans"/>
                <a:sym typeface="PT Sans"/>
              </a:rPr>
              <a:t>GitHub Issues (</a:t>
            </a:r>
            <a:r>
              <a:rPr lang="en" sz="2400">
                <a:solidFill>
                  <a:schemeClr val="dk1"/>
                </a:solidFill>
                <a:latin typeface="PT Sans"/>
                <a:ea typeface="PT Sans"/>
                <a:cs typeface="PT Sans"/>
                <a:sym typeface="PT Sans"/>
              </a:rPr>
              <a:t>brief interlude)</a:t>
            </a:r>
            <a:endParaRPr b="1" sz="2400">
              <a:latin typeface="Courier New"/>
              <a:ea typeface="Courier New"/>
              <a:cs typeface="Courier New"/>
              <a:sym typeface="Courier New"/>
            </a:endParaRPr>
          </a:p>
          <a:p>
            <a:pPr indent="-298450" lvl="0" marL="457200" rtl="0" algn="l">
              <a:lnSpc>
                <a:spcPct val="115000"/>
              </a:lnSpc>
              <a:spcBef>
                <a:spcPts val="0"/>
              </a:spcBef>
              <a:spcAft>
                <a:spcPts val="0"/>
              </a:spcAft>
              <a:buClr>
                <a:schemeClr val="dk1"/>
              </a:buClr>
              <a:buSzPts val="1100"/>
              <a:buChar char="●"/>
            </a:pPr>
            <a:r>
              <a:rPr b="1" lang="en" sz="2400">
                <a:latin typeface="PT Sans"/>
                <a:ea typeface="PT Sans"/>
                <a:cs typeface="PT Sans"/>
                <a:sym typeface="PT Sans"/>
              </a:rPr>
              <a:t>Write code collaboratively with a partner (60 mins)</a:t>
            </a:r>
            <a:endParaRPr b="1" sz="2400">
              <a:latin typeface="PT Sans"/>
              <a:ea typeface="PT Sans"/>
              <a:cs typeface="PT Sans"/>
              <a:sym typeface="PT Sans"/>
            </a:endParaRPr>
          </a:p>
          <a:p>
            <a:pPr indent="-298450" lvl="1" marL="914400" rtl="0" algn="l">
              <a:lnSpc>
                <a:spcPct val="115000"/>
              </a:lnSpc>
              <a:spcBef>
                <a:spcPts val="0"/>
              </a:spcBef>
              <a:spcAft>
                <a:spcPts val="0"/>
              </a:spcAft>
              <a:buClr>
                <a:schemeClr val="dk1"/>
              </a:buClr>
              <a:buSzPts val="1100"/>
              <a:buChar char="○"/>
            </a:pPr>
            <a:r>
              <a:rPr lang="en" sz="2400">
                <a:latin typeface="PT Sans"/>
                <a:ea typeface="PT Sans"/>
                <a:cs typeface="PT Sans"/>
                <a:sym typeface="PT Sans"/>
              </a:rPr>
              <a:t>create a new repo and give permission to a collaborator</a:t>
            </a:r>
            <a:endParaRPr sz="2400">
              <a:latin typeface="PT Sans"/>
              <a:ea typeface="PT Sans"/>
              <a:cs typeface="PT Sans"/>
              <a:sym typeface="PT Sans"/>
            </a:endParaRPr>
          </a:p>
          <a:p>
            <a:pPr indent="-298450" lvl="1" marL="914400" rtl="0" algn="l">
              <a:lnSpc>
                <a:spcPct val="115000"/>
              </a:lnSpc>
              <a:spcBef>
                <a:spcPts val="0"/>
              </a:spcBef>
              <a:spcAft>
                <a:spcPts val="0"/>
              </a:spcAft>
              <a:buClr>
                <a:schemeClr val="dk1"/>
              </a:buClr>
              <a:buSzPts val="1100"/>
              <a:buChar char="○"/>
            </a:pPr>
            <a:r>
              <a:rPr lang="en" sz="2400">
                <a:latin typeface="PT Sans"/>
                <a:ea typeface="PT Sans"/>
                <a:cs typeface="PT Sans"/>
                <a:sym typeface="PT Sans"/>
              </a:rPr>
              <a:t>publish your </a:t>
            </a:r>
            <a:r>
              <a:rPr lang="en" sz="2400">
                <a:latin typeface="PT Sans"/>
                <a:ea typeface="PT Sans"/>
                <a:cs typeface="PT Sans"/>
                <a:sym typeface="PT Sans"/>
              </a:rPr>
              <a:t>web pages</a:t>
            </a:r>
            <a:r>
              <a:rPr lang="en" sz="2400">
                <a:latin typeface="PT Sans"/>
                <a:ea typeface="PT Sans"/>
                <a:cs typeface="PT Sans"/>
                <a:sym typeface="PT Sans"/>
              </a:rPr>
              <a:t> online!</a:t>
            </a:r>
            <a:endParaRPr sz="2400">
              <a:latin typeface="PT Sans"/>
              <a:ea typeface="PT Sans"/>
              <a:cs typeface="PT Sans"/>
              <a:sym typeface="PT Sans"/>
            </a:endParaRPr>
          </a:p>
          <a:p>
            <a:pPr indent="0" lvl="0" marL="0" rtl="0" algn="l">
              <a:spcBef>
                <a:spcPts val="1200"/>
              </a:spcBef>
              <a:spcAft>
                <a:spcPts val="0"/>
              </a:spcAft>
              <a:buNone/>
            </a:pPr>
            <a:r>
              <a:t/>
            </a:r>
            <a:endParaRPr sz="2400">
              <a:latin typeface="PT Sans"/>
              <a:ea typeface="PT Sans"/>
              <a:cs typeface="PT Sans"/>
              <a:sym typeface="PT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6"/>
          <p:cNvSpPr txBox="1"/>
          <p:nvPr/>
        </p:nvSpPr>
        <p:spPr>
          <a:xfrm>
            <a:off x="315350" y="326800"/>
            <a:ext cx="8070900" cy="3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R communities connect online and in person</a:t>
            </a:r>
            <a:endParaRPr sz="2400">
              <a:latin typeface="PT Sans"/>
              <a:ea typeface="PT Sans"/>
              <a:cs typeface="PT Sans"/>
              <a:sym typeface="PT Sans"/>
            </a:endParaRPr>
          </a:p>
          <a:p>
            <a:pPr indent="0" lvl="0" marL="0" rtl="0" algn="l">
              <a:spcBef>
                <a:spcPts val="0"/>
              </a:spcBef>
              <a:spcAft>
                <a:spcPts val="0"/>
              </a:spcAft>
              <a:buNone/>
            </a:pPr>
            <a:r>
              <a:t/>
            </a:r>
            <a:endParaRPr sz="2400">
              <a:latin typeface="PT Sans"/>
              <a:ea typeface="PT Sans"/>
              <a:cs typeface="PT Sans"/>
              <a:sym typeface="PT Sans"/>
            </a:endParaRPr>
          </a:p>
          <a:p>
            <a:pPr indent="0" lvl="0" marL="0" rtl="0" algn="l">
              <a:spcBef>
                <a:spcPts val="0"/>
              </a:spcBef>
              <a:spcAft>
                <a:spcPts val="0"/>
              </a:spcAft>
              <a:buNone/>
            </a:pPr>
            <a:r>
              <a:rPr lang="en" sz="2400">
                <a:latin typeface="PT Sans"/>
                <a:ea typeface="PT Sans"/>
                <a:cs typeface="PT Sans"/>
                <a:sym typeface="PT Sans"/>
              </a:rPr>
              <a:t>Most communities have some degree of in-person and online presence, with Twitter being a big part of that online presence. </a:t>
            </a:r>
            <a:endParaRPr sz="2400">
              <a:latin typeface="PT Sans"/>
              <a:ea typeface="PT Sans"/>
              <a:cs typeface="PT Sans"/>
              <a:sym typeface="PT Sans"/>
            </a:endParaRPr>
          </a:p>
          <a:p>
            <a:pPr indent="0" lvl="0" marL="0" rtl="0" algn="l">
              <a:spcBef>
                <a:spcPts val="0"/>
              </a:spcBef>
              <a:spcAft>
                <a:spcPts val="0"/>
              </a:spcAft>
              <a:buNone/>
            </a:pPr>
            <a:r>
              <a:t/>
            </a:r>
            <a:endParaRPr sz="2400">
              <a:latin typeface="PT Sans"/>
              <a:ea typeface="PT Sans"/>
              <a:cs typeface="PT Sans"/>
              <a:sym typeface="PT Sans"/>
            </a:endParaRPr>
          </a:p>
          <a:p>
            <a:pPr indent="0" lvl="0" marL="0" rtl="0" algn="l">
              <a:spcBef>
                <a:spcPts val="0"/>
              </a:spcBef>
              <a:spcAft>
                <a:spcPts val="0"/>
              </a:spcAft>
              <a:buNone/>
            </a:pPr>
            <a:r>
              <a:rPr lang="en" sz="2400">
                <a:latin typeface="PT Sans"/>
                <a:ea typeface="PT Sans"/>
                <a:cs typeface="PT Sans"/>
                <a:sym typeface="PT Sans"/>
              </a:rPr>
              <a:t>That’s right: Twitter is a legit tool for learning R. We connect using the </a:t>
            </a:r>
            <a:r>
              <a:rPr b="1" lang="en" sz="2400">
                <a:latin typeface="PT Sans"/>
                <a:ea typeface="PT Sans"/>
                <a:cs typeface="PT Sans"/>
                <a:sym typeface="PT Sans"/>
              </a:rPr>
              <a:t>#rstats</a:t>
            </a:r>
            <a:r>
              <a:rPr lang="en" sz="2400">
                <a:latin typeface="PT Sans"/>
                <a:ea typeface="PT Sans"/>
                <a:cs typeface="PT Sans"/>
                <a:sym typeface="PT Sans"/>
              </a:rPr>
              <a:t> hashtag, and thus often called the “rstats community”. </a:t>
            </a:r>
            <a:endParaRPr sz="1800">
              <a:latin typeface="PT Sans"/>
              <a:ea typeface="PT Sans"/>
              <a:cs typeface="PT Sans"/>
              <a:sym typeface="PT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7"/>
          <p:cNvSpPr txBox="1"/>
          <p:nvPr/>
        </p:nvSpPr>
        <p:spPr>
          <a:xfrm>
            <a:off x="214925" y="3880975"/>
            <a:ext cx="27324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T Sans"/>
                <a:ea typeface="PT Sans"/>
                <a:cs typeface="PT Sans"/>
                <a:sym typeface="PT Sans"/>
              </a:rPr>
              <a:t>R Users Group</a:t>
            </a:r>
            <a:endParaRPr b="1" sz="1200">
              <a:latin typeface="PT Sans"/>
              <a:ea typeface="PT Sans"/>
              <a:cs typeface="PT Sans"/>
              <a:sym typeface="PT Sans"/>
            </a:endParaRPr>
          </a:p>
          <a:p>
            <a:pPr indent="0" lvl="0" marL="0" rtl="0" algn="l">
              <a:spcBef>
                <a:spcPts val="0"/>
              </a:spcBef>
              <a:spcAft>
                <a:spcPts val="0"/>
              </a:spcAft>
              <a:buNone/>
            </a:pPr>
            <a:r>
              <a:rPr lang="en" sz="1100">
                <a:solidFill>
                  <a:srgbClr val="333333"/>
                </a:solidFill>
                <a:highlight>
                  <a:srgbClr val="FFFFFF"/>
                </a:highlight>
                <a:latin typeface="PT Sans"/>
                <a:ea typeface="PT Sans"/>
                <a:cs typeface="PT Sans"/>
                <a:sym typeface="PT Sans"/>
              </a:rPr>
              <a:t>R User Groups (“RUGs”) are in-person meetups supported by the </a:t>
            </a:r>
            <a:r>
              <a:rPr lang="en" sz="1100" u="sng">
                <a:solidFill>
                  <a:schemeClr val="hlink"/>
                </a:solidFill>
                <a:highlight>
                  <a:srgbClr val="FFFFFF"/>
                </a:highlight>
                <a:latin typeface="PT Sans"/>
                <a:ea typeface="PT Sans"/>
                <a:cs typeface="PT Sans"/>
                <a:sym typeface="PT Sans"/>
                <a:hlinkClick r:id="rId3"/>
              </a:rPr>
              <a:t>R Consortium</a:t>
            </a:r>
            <a:r>
              <a:rPr lang="en" sz="1100">
                <a:solidFill>
                  <a:srgbClr val="333333"/>
                </a:solidFill>
                <a:highlight>
                  <a:srgbClr val="FFFFFF"/>
                </a:highlight>
                <a:latin typeface="PT Sans"/>
                <a:ea typeface="PT Sans"/>
                <a:cs typeface="PT Sans"/>
                <a:sym typeface="PT Sans"/>
              </a:rPr>
              <a:t>. </a:t>
            </a:r>
            <a:endParaRPr sz="11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a:p>
            <a:pPr indent="0" lvl="0" marL="0" rtl="0" algn="l">
              <a:spcBef>
                <a:spcPts val="0"/>
              </a:spcBef>
              <a:spcAft>
                <a:spcPts val="0"/>
              </a:spcAft>
              <a:buNone/>
            </a:pPr>
            <a:r>
              <a:rPr lang="en" sz="1100">
                <a:latin typeface="PT Sans"/>
                <a:ea typeface="PT Sans"/>
                <a:cs typeface="PT Sans"/>
                <a:sym typeface="PT Sans"/>
              </a:rPr>
              <a:t>local chapters </a:t>
            </a:r>
            <a:endParaRPr sz="1100">
              <a:latin typeface="PT Sans"/>
              <a:ea typeface="PT Sans"/>
              <a:cs typeface="PT Sans"/>
              <a:sym typeface="PT Sans"/>
            </a:endParaRPr>
          </a:p>
          <a:p>
            <a:pPr indent="0" lvl="0" marL="0" rtl="0" algn="l">
              <a:spcBef>
                <a:spcPts val="0"/>
              </a:spcBef>
              <a:spcAft>
                <a:spcPts val="0"/>
              </a:spcAft>
              <a:buNone/>
            </a:pPr>
            <a:r>
              <a:rPr lang="en" sz="1100">
                <a:latin typeface="PT Sans"/>
                <a:ea typeface="PT Sans"/>
                <a:cs typeface="PT Sans"/>
                <a:sym typeface="PT Sans"/>
              </a:rPr>
              <a:t>Ex</a:t>
            </a:r>
            <a:r>
              <a:rPr lang="en" sz="1100">
                <a:solidFill>
                  <a:schemeClr val="dk1"/>
                </a:solidFill>
                <a:latin typeface="PT Sans"/>
                <a:ea typeface="PT Sans"/>
                <a:cs typeface="PT Sans"/>
                <a:sym typeface="PT Sans"/>
              </a:rPr>
              <a:t>: </a:t>
            </a:r>
            <a:r>
              <a:rPr lang="en" sz="1100" u="sng">
                <a:solidFill>
                  <a:schemeClr val="accent5"/>
                </a:solidFill>
                <a:latin typeface="PT Sans"/>
                <a:ea typeface="PT Sans"/>
                <a:cs typeface="PT Sans"/>
                <a:sym typeface="PT Sans"/>
                <a:hlinkClick r:id="rId4">
                  <a:extLst>
                    <a:ext uri="{A12FA001-AC4F-418D-AE19-62706E023703}">
                      <ahyp:hlinkClr val="tx"/>
                    </a:ext>
                  </a:extLst>
                </a:hlinkClick>
              </a:rPr>
              <a:t>@la_Rusers</a:t>
            </a:r>
            <a:r>
              <a:rPr lang="en" sz="1100">
                <a:latin typeface="PT Sans"/>
                <a:ea typeface="PT Sans"/>
                <a:cs typeface="PT Sans"/>
                <a:sym typeface="PT Sans"/>
              </a:rPr>
              <a:t>, </a:t>
            </a:r>
            <a:r>
              <a:rPr lang="en" sz="1100">
                <a:latin typeface="PT Sans"/>
                <a:ea typeface="PT Sans"/>
                <a:cs typeface="PT Sans"/>
                <a:sym typeface="PT Sans"/>
              </a:rPr>
              <a:t> </a:t>
            </a:r>
            <a:r>
              <a:rPr lang="en" sz="1100" u="sng">
                <a:solidFill>
                  <a:schemeClr val="accent5"/>
                </a:solidFill>
                <a:highlight>
                  <a:srgbClr val="FFFFFF"/>
                </a:highlight>
                <a:latin typeface="PT Sans"/>
                <a:ea typeface="PT Sans"/>
                <a:cs typeface="PT Sans"/>
                <a:sym typeface="PT Sans"/>
                <a:hlinkClick r:id="rId5">
                  <a:extLst>
                    <a:ext uri="{A12FA001-AC4F-418D-AE19-62706E023703}">
                      <ahyp:hlinkClr val="tx"/>
                    </a:ext>
                  </a:extLst>
                </a:hlinkClick>
              </a:rPr>
              <a:t>list of RUGs, confs</a:t>
            </a:r>
            <a:endParaRPr sz="11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p:txBody>
      </p:sp>
      <p:sp>
        <p:nvSpPr>
          <p:cNvPr id="433" name="Google Shape;433;p67"/>
          <p:cNvSpPr txBox="1"/>
          <p:nvPr/>
        </p:nvSpPr>
        <p:spPr>
          <a:xfrm>
            <a:off x="2886125" y="3880975"/>
            <a:ext cx="2732400" cy="13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T Sans"/>
                <a:ea typeface="PT Sans"/>
                <a:cs typeface="PT Sans"/>
                <a:sym typeface="PT Sans"/>
              </a:rPr>
              <a:t>The Carpentries</a:t>
            </a:r>
            <a:endParaRPr b="1" sz="1200">
              <a:latin typeface="PT Sans"/>
              <a:ea typeface="PT Sans"/>
              <a:cs typeface="PT Sans"/>
              <a:sym typeface="PT Sans"/>
            </a:endParaRPr>
          </a:p>
          <a:p>
            <a:pPr indent="0" lvl="0" marL="0" rtl="0" algn="l">
              <a:spcBef>
                <a:spcPts val="0"/>
              </a:spcBef>
              <a:spcAft>
                <a:spcPts val="0"/>
              </a:spcAft>
              <a:buNone/>
            </a:pPr>
            <a:r>
              <a:rPr lang="en" sz="1100">
                <a:solidFill>
                  <a:schemeClr val="dk1"/>
                </a:solidFill>
                <a:latin typeface="PT Sans"/>
                <a:ea typeface="PT Sans"/>
                <a:cs typeface="PT Sans"/>
                <a:sym typeface="PT Sans"/>
              </a:rPr>
              <a:t>Network </a:t>
            </a:r>
            <a:r>
              <a:rPr lang="en" sz="1100">
                <a:latin typeface="PT Sans"/>
                <a:ea typeface="PT Sans"/>
                <a:cs typeface="PT Sans"/>
                <a:sym typeface="PT Sans"/>
              </a:rPr>
              <a:t>teaching foundational data science skills to researchers worldwide</a:t>
            </a:r>
            <a:endParaRPr sz="11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a:p>
            <a:pPr indent="0" lvl="0" marL="0" rtl="0" algn="l">
              <a:spcBef>
                <a:spcPts val="0"/>
              </a:spcBef>
              <a:spcAft>
                <a:spcPts val="0"/>
              </a:spcAft>
              <a:buNone/>
            </a:pPr>
            <a:r>
              <a:rPr lang="en" sz="1100" u="sng">
                <a:solidFill>
                  <a:schemeClr val="hlink"/>
                </a:solidFill>
                <a:latin typeface="PT Sans"/>
                <a:ea typeface="PT Sans"/>
                <a:cs typeface="PT Sans"/>
                <a:sym typeface="PT Sans"/>
                <a:hlinkClick r:id="rId6"/>
              </a:rPr>
              <a:t>carpentries.org</a:t>
            </a:r>
            <a:r>
              <a:rPr lang="en" sz="1100">
                <a:latin typeface="PT Sans"/>
                <a:ea typeface="PT Sans"/>
                <a:cs typeface="PT Sans"/>
                <a:sym typeface="PT Sans"/>
              </a:rPr>
              <a:t>,</a:t>
            </a:r>
            <a:r>
              <a:rPr lang="en" sz="1100">
                <a:latin typeface="PT Sans"/>
                <a:ea typeface="PT Sans"/>
                <a:cs typeface="PT Sans"/>
                <a:sym typeface="PT Sans"/>
              </a:rPr>
              <a:t> </a:t>
            </a:r>
            <a:r>
              <a:rPr lang="en" sz="1100" u="sng">
                <a:solidFill>
                  <a:schemeClr val="hlink"/>
                </a:solidFill>
                <a:latin typeface="PT Sans"/>
                <a:ea typeface="PT Sans"/>
                <a:cs typeface="PT Sans"/>
                <a:sym typeface="PT Sans"/>
                <a:hlinkClick r:id="rId7"/>
              </a:rPr>
              <a:t>@thecarpentries</a:t>
            </a:r>
            <a:r>
              <a:rPr lang="en" sz="1100">
                <a:latin typeface="PT Sans"/>
                <a:ea typeface="PT Sans"/>
                <a:cs typeface="PT Sans"/>
                <a:sym typeface="PT Sans"/>
              </a:rPr>
              <a:t>, local workshops</a:t>
            </a:r>
            <a:endParaRPr sz="11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p:txBody>
      </p:sp>
      <p:sp>
        <p:nvSpPr>
          <p:cNvPr id="434" name="Google Shape;434;p67"/>
          <p:cNvSpPr txBox="1"/>
          <p:nvPr/>
        </p:nvSpPr>
        <p:spPr>
          <a:xfrm>
            <a:off x="5646575" y="3880975"/>
            <a:ext cx="33747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T Sans"/>
                <a:ea typeface="PT Sans"/>
                <a:cs typeface="PT Sans"/>
                <a:sym typeface="PT Sans"/>
              </a:rPr>
              <a:t>R4DS Community</a:t>
            </a:r>
            <a:endParaRPr b="1" sz="1200">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100">
                <a:solidFill>
                  <a:schemeClr val="dk1"/>
                </a:solidFill>
                <a:latin typeface="PT Sans"/>
                <a:ea typeface="PT Sans"/>
                <a:cs typeface="PT Sans"/>
                <a:sym typeface="PT Sans"/>
              </a:rPr>
              <a:t>A community of R learners at all skill levels working together to improve our skills.</a:t>
            </a:r>
            <a:endParaRPr sz="1100">
              <a:solidFill>
                <a:schemeClr val="dk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100" u="sng">
                <a:solidFill>
                  <a:schemeClr val="hlink"/>
                </a:solidFill>
                <a:latin typeface="PT Sans"/>
                <a:ea typeface="PT Sans"/>
                <a:cs typeface="PT Sans"/>
                <a:sym typeface="PT Sans"/>
                <a:hlinkClick r:id="rId8"/>
              </a:rPr>
              <a:t>@R4DScommunity</a:t>
            </a:r>
            <a:r>
              <a:rPr lang="en" sz="1100">
                <a:solidFill>
                  <a:schemeClr val="dk1"/>
                </a:solidFill>
                <a:latin typeface="PT Sans"/>
                <a:ea typeface="PT Sans"/>
                <a:cs typeface="PT Sans"/>
                <a:sym typeface="PT Sans"/>
              </a:rPr>
              <a:t>, </a:t>
            </a:r>
            <a:r>
              <a:rPr lang="en" sz="1100" u="sng">
                <a:solidFill>
                  <a:schemeClr val="hlink"/>
                </a:solidFill>
                <a:latin typeface="PT Sans"/>
                <a:ea typeface="PT Sans"/>
                <a:cs typeface="PT Sans"/>
                <a:sym typeface="PT Sans"/>
                <a:hlinkClick r:id="rId9"/>
              </a:rPr>
              <a:t>slack</a:t>
            </a:r>
            <a:endParaRPr sz="1100">
              <a:solidFill>
                <a:schemeClr val="dk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100">
                <a:solidFill>
                  <a:schemeClr val="dk1"/>
                </a:solidFill>
                <a:latin typeface="PT Sans"/>
                <a:ea typeface="PT Sans"/>
                <a:cs typeface="PT Sans"/>
                <a:sym typeface="PT Sans"/>
              </a:rPr>
              <a:t>Also: </a:t>
            </a:r>
            <a:r>
              <a:rPr lang="en" sz="1100" u="sng">
                <a:solidFill>
                  <a:schemeClr val="hlink"/>
                </a:solidFill>
                <a:latin typeface="PT Sans"/>
                <a:ea typeface="PT Sans"/>
                <a:cs typeface="PT Sans"/>
                <a:sym typeface="PT Sans"/>
                <a:hlinkClick r:id="rId10"/>
              </a:rPr>
              <a:t>#tidytuesday</a:t>
            </a:r>
            <a:r>
              <a:rPr lang="en" sz="1100">
                <a:solidFill>
                  <a:schemeClr val="dk1"/>
                </a:solidFill>
                <a:latin typeface="PT Sans"/>
                <a:ea typeface="PT Sans"/>
                <a:cs typeface="PT Sans"/>
                <a:sym typeface="PT Sans"/>
              </a:rPr>
              <a:t>, </a:t>
            </a:r>
            <a:r>
              <a:rPr lang="en" sz="1100" u="sng">
                <a:solidFill>
                  <a:schemeClr val="hlink"/>
                </a:solidFill>
                <a:latin typeface="PT Sans"/>
                <a:ea typeface="PT Sans"/>
                <a:cs typeface="PT Sans"/>
                <a:sym typeface="PT Sans"/>
                <a:hlinkClick r:id="rId11"/>
              </a:rPr>
              <a:t>@R4DS_es</a:t>
            </a:r>
            <a:endParaRPr sz="1100">
              <a:solidFill>
                <a:schemeClr val="dk1"/>
              </a:solidFill>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p:txBody>
      </p:sp>
      <p:sp>
        <p:nvSpPr>
          <p:cNvPr id="435" name="Google Shape;435;p67"/>
          <p:cNvSpPr txBox="1"/>
          <p:nvPr/>
        </p:nvSpPr>
        <p:spPr>
          <a:xfrm>
            <a:off x="153725" y="1376275"/>
            <a:ext cx="2732400" cy="13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T Sans"/>
                <a:ea typeface="PT Sans"/>
                <a:cs typeface="PT Sans"/>
                <a:sym typeface="PT Sans"/>
              </a:rPr>
              <a:t>RStudio Community</a:t>
            </a:r>
            <a:endParaRPr b="1" sz="1200">
              <a:latin typeface="PT Sans"/>
              <a:ea typeface="PT Sans"/>
              <a:cs typeface="PT Sans"/>
              <a:sym typeface="PT Sans"/>
            </a:endParaRPr>
          </a:p>
          <a:p>
            <a:pPr indent="0" lvl="0" marL="0" rtl="0" algn="l">
              <a:spcBef>
                <a:spcPts val="0"/>
              </a:spcBef>
              <a:spcAft>
                <a:spcPts val="0"/>
              </a:spcAft>
              <a:buNone/>
            </a:pPr>
            <a:r>
              <a:rPr lang="en" sz="1100">
                <a:latin typeface="PT Sans"/>
                <a:ea typeface="PT Sans"/>
                <a:cs typeface="PT Sans"/>
                <a:sym typeface="PT Sans"/>
              </a:rPr>
              <a:t>Online community forum for all questions R &amp; RStudio</a:t>
            </a:r>
            <a:endParaRPr sz="11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a:p>
            <a:pPr indent="0" lvl="0" marL="0" rtl="0" algn="l">
              <a:spcBef>
                <a:spcPts val="0"/>
              </a:spcBef>
              <a:spcAft>
                <a:spcPts val="0"/>
              </a:spcAft>
              <a:buNone/>
            </a:pPr>
            <a:r>
              <a:rPr lang="en" sz="1100" u="sng">
                <a:solidFill>
                  <a:schemeClr val="hlink"/>
                </a:solidFill>
                <a:latin typeface="PT Sans"/>
                <a:ea typeface="PT Sans"/>
                <a:cs typeface="PT Sans"/>
                <a:sym typeface="PT Sans"/>
                <a:hlinkClick r:id="rId12"/>
              </a:rPr>
              <a:t>community.rstudio.com</a:t>
            </a:r>
            <a:endParaRPr sz="1100">
              <a:latin typeface="PT Sans"/>
              <a:ea typeface="PT Sans"/>
              <a:cs typeface="PT Sans"/>
              <a:sym typeface="PT Sans"/>
            </a:endParaRPr>
          </a:p>
          <a:p>
            <a:pPr indent="0" lvl="0" marL="0" rtl="0" algn="l">
              <a:spcBef>
                <a:spcPts val="0"/>
              </a:spcBef>
              <a:spcAft>
                <a:spcPts val="0"/>
              </a:spcAft>
              <a:buNone/>
            </a:pPr>
            <a:r>
              <a:rPr lang="en" sz="1100">
                <a:latin typeface="PT Sans"/>
                <a:ea typeface="PT Sans"/>
                <a:cs typeface="PT Sans"/>
                <a:sym typeface="PT Sans"/>
              </a:rPr>
              <a:t>Also: </a:t>
            </a:r>
            <a:r>
              <a:rPr lang="en" sz="1100" u="sng">
                <a:solidFill>
                  <a:schemeClr val="hlink"/>
                </a:solidFill>
                <a:latin typeface="PT Sans"/>
                <a:ea typeface="PT Sans"/>
                <a:cs typeface="PT Sans"/>
                <a:sym typeface="PT Sans"/>
                <a:hlinkClick r:id="rId13"/>
              </a:rPr>
              <a:t>@RStudio</a:t>
            </a:r>
            <a:endParaRPr sz="1100">
              <a:latin typeface="PT Sans"/>
              <a:ea typeface="PT Sans"/>
              <a:cs typeface="PT Sans"/>
              <a:sym typeface="PT Sans"/>
            </a:endParaRPr>
          </a:p>
        </p:txBody>
      </p:sp>
      <p:pic>
        <p:nvPicPr>
          <p:cNvPr id="436" name="Google Shape;436;p67"/>
          <p:cNvPicPr preferRelativeResize="0"/>
          <p:nvPr/>
        </p:nvPicPr>
        <p:blipFill rotWithShape="1">
          <a:blip r:embed="rId14">
            <a:alphaModFix/>
          </a:blip>
          <a:srcRect b="0" l="0" r="0" t="0"/>
          <a:stretch/>
        </p:blipFill>
        <p:spPr>
          <a:xfrm>
            <a:off x="281018" y="486565"/>
            <a:ext cx="1708535" cy="599812"/>
          </a:xfrm>
          <a:prstGeom prst="rect">
            <a:avLst/>
          </a:prstGeom>
          <a:noFill/>
          <a:ln>
            <a:noFill/>
          </a:ln>
        </p:spPr>
      </p:pic>
      <p:sp>
        <p:nvSpPr>
          <p:cNvPr id="437" name="Google Shape;437;p67"/>
          <p:cNvSpPr txBox="1"/>
          <p:nvPr/>
        </p:nvSpPr>
        <p:spPr>
          <a:xfrm>
            <a:off x="2886125" y="1372325"/>
            <a:ext cx="2732400" cy="13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T Sans"/>
                <a:ea typeface="PT Sans"/>
                <a:cs typeface="PT Sans"/>
                <a:sym typeface="PT Sans"/>
              </a:rPr>
              <a:t>R Ladies</a:t>
            </a:r>
            <a:endParaRPr b="1" sz="1200">
              <a:latin typeface="PT Sans"/>
              <a:ea typeface="PT Sans"/>
              <a:cs typeface="PT Sans"/>
              <a:sym typeface="PT Sans"/>
            </a:endParaRPr>
          </a:p>
          <a:p>
            <a:pPr indent="0" lvl="0" marL="0" rtl="0" algn="l">
              <a:spcBef>
                <a:spcPts val="0"/>
              </a:spcBef>
              <a:spcAft>
                <a:spcPts val="0"/>
              </a:spcAft>
              <a:buNone/>
            </a:pPr>
            <a:r>
              <a:rPr lang="en" sz="1100">
                <a:latin typeface="PT Sans"/>
                <a:ea typeface="PT Sans"/>
                <a:cs typeface="PT Sans"/>
                <a:sym typeface="PT Sans"/>
              </a:rPr>
              <a:t>World-wide organization to promote gender diversity in the R community.</a:t>
            </a:r>
            <a:endParaRPr sz="11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a:p>
            <a:pPr indent="0" lvl="0" marL="0" rtl="0" algn="l">
              <a:spcBef>
                <a:spcPts val="0"/>
              </a:spcBef>
              <a:spcAft>
                <a:spcPts val="0"/>
              </a:spcAft>
              <a:buNone/>
            </a:pPr>
            <a:r>
              <a:rPr lang="en" sz="1100" u="sng">
                <a:solidFill>
                  <a:schemeClr val="hlink"/>
                </a:solidFill>
                <a:latin typeface="PT Sans"/>
                <a:ea typeface="PT Sans"/>
                <a:cs typeface="PT Sans"/>
                <a:sym typeface="PT Sans"/>
                <a:hlinkClick r:id="rId15"/>
              </a:rPr>
              <a:t>rladies.org</a:t>
            </a:r>
            <a:r>
              <a:rPr lang="en" sz="1100">
                <a:latin typeface="PT Sans"/>
                <a:ea typeface="PT Sans"/>
                <a:cs typeface="PT Sans"/>
                <a:sym typeface="PT Sans"/>
              </a:rPr>
              <a:t>, </a:t>
            </a:r>
            <a:r>
              <a:rPr lang="en" sz="1100" u="sng">
                <a:solidFill>
                  <a:schemeClr val="hlink"/>
                </a:solidFill>
                <a:latin typeface="PT Sans"/>
                <a:ea typeface="PT Sans"/>
                <a:cs typeface="PT Sans"/>
                <a:sym typeface="PT Sans"/>
                <a:hlinkClick r:id="rId16"/>
              </a:rPr>
              <a:t>@rladiesglobal</a:t>
            </a:r>
            <a:r>
              <a:rPr lang="en" sz="1100">
                <a:latin typeface="PT Sans"/>
                <a:ea typeface="PT Sans"/>
                <a:cs typeface="PT Sans"/>
                <a:sym typeface="PT Sans"/>
              </a:rPr>
              <a:t>, local chapters</a:t>
            </a:r>
            <a:endParaRPr sz="1100">
              <a:latin typeface="PT Sans"/>
              <a:ea typeface="PT Sans"/>
              <a:cs typeface="PT Sans"/>
              <a:sym typeface="PT Sans"/>
            </a:endParaRPr>
          </a:p>
          <a:p>
            <a:pPr indent="0" lvl="0" marL="0" rtl="0" algn="l">
              <a:spcBef>
                <a:spcPts val="0"/>
              </a:spcBef>
              <a:spcAft>
                <a:spcPts val="0"/>
              </a:spcAft>
              <a:buNone/>
            </a:pPr>
            <a:r>
              <a:rPr lang="en" sz="1100">
                <a:latin typeface="PT Sans"/>
                <a:ea typeface="PT Sans"/>
                <a:cs typeface="PT Sans"/>
                <a:sym typeface="PT Sans"/>
              </a:rPr>
              <a:t>Also: </a:t>
            </a:r>
            <a:r>
              <a:rPr lang="en" sz="1100" u="sng">
                <a:solidFill>
                  <a:schemeClr val="hlink"/>
                </a:solidFill>
                <a:latin typeface="PT Sans"/>
                <a:ea typeface="PT Sans"/>
                <a:cs typeface="PT Sans"/>
                <a:sym typeface="PT Sans"/>
                <a:hlinkClick r:id="rId17"/>
              </a:rPr>
              <a:t>@WeAreRLadies</a:t>
            </a:r>
            <a:endParaRPr sz="1100">
              <a:latin typeface="PT Sans"/>
              <a:ea typeface="PT Sans"/>
              <a:cs typeface="PT Sans"/>
              <a:sym typeface="PT Sans"/>
            </a:endParaRPr>
          </a:p>
        </p:txBody>
      </p:sp>
      <p:sp>
        <p:nvSpPr>
          <p:cNvPr id="438" name="Google Shape;438;p67"/>
          <p:cNvSpPr txBox="1"/>
          <p:nvPr/>
        </p:nvSpPr>
        <p:spPr>
          <a:xfrm>
            <a:off x="5646575" y="1372325"/>
            <a:ext cx="33747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T Sans"/>
                <a:ea typeface="PT Sans"/>
                <a:cs typeface="PT Sans"/>
                <a:sym typeface="PT Sans"/>
              </a:rPr>
              <a:t>rOpenSci</a:t>
            </a:r>
            <a:endParaRPr b="1" sz="1200">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100">
                <a:solidFill>
                  <a:schemeClr val="dk1"/>
                </a:solidFill>
                <a:latin typeface="PT Sans"/>
                <a:ea typeface="PT Sans"/>
                <a:cs typeface="PT Sans"/>
                <a:sym typeface="PT Sans"/>
              </a:rPr>
              <a:t>Building software with community; educating scientists about transparent research practices.</a:t>
            </a:r>
            <a:endParaRPr sz="1100">
              <a:solidFill>
                <a:schemeClr val="dk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100">
                <a:solidFill>
                  <a:schemeClr val="dk1"/>
                </a:solidFill>
                <a:latin typeface="PT Sans"/>
                <a:ea typeface="PT Sans"/>
                <a:cs typeface="PT Sans"/>
                <a:sym typeface="PT Sans"/>
              </a:rPr>
              <a:t> </a:t>
            </a:r>
            <a:r>
              <a:rPr lang="en" sz="1100" u="sng">
                <a:solidFill>
                  <a:schemeClr val="hlink"/>
                </a:solidFill>
                <a:latin typeface="PT Sans"/>
                <a:ea typeface="PT Sans"/>
                <a:cs typeface="PT Sans"/>
                <a:sym typeface="PT Sans"/>
                <a:hlinkClick r:id="rId18"/>
              </a:rPr>
              <a:t>ropensci.org</a:t>
            </a:r>
            <a:r>
              <a:rPr lang="en" sz="1100">
                <a:solidFill>
                  <a:schemeClr val="dk1"/>
                </a:solidFill>
                <a:latin typeface="PT Sans"/>
                <a:ea typeface="PT Sans"/>
                <a:cs typeface="PT Sans"/>
                <a:sym typeface="PT Sans"/>
              </a:rPr>
              <a:t>, </a:t>
            </a:r>
            <a:r>
              <a:rPr lang="en" sz="1100" u="sng">
                <a:solidFill>
                  <a:schemeClr val="hlink"/>
                </a:solidFill>
                <a:latin typeface="PT Sans"/>
                <a:ea typeface="PT Sans"/>
                <a:cs typeface="PT Sans"/>
                <a:sym typeface="PT Sans"/>
                <a:hlinkClick r:id="rId19"/>
              </a:rPr>
              <a:t>@ropensci</a:t>
            </a:r>
            <a:endParaRPr sz="1100">
              <a:solidFill>
                <a:schemeClr val="dk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rPr lang="en" sz="1100">
                <a:solidFill>
                  <a:schemeClr val="dk1"/>
                </a:solidFill>
                <a:latin typeface="PT Sans"/>
                <a:ea typeface="PT Sans"/>
                <a:cs typeface="PT Sans"/>
                <a:sym typeface="PT Sans"/>
              </a:rPr>
              <a:t>Also: </a:t>
            </a:r>
            <a:r>
              <a:rPr lang="en" sz="1100" u="sng">
                <a:solidFill>
                  <a:schemeClr val="hlink"/>
                </a:solidFill>
                <a:latin typeface="PT Sans"/>
                <a:ea typeface="PT Sans"/>
                <a:cs typeface="PT Sans"/>
                <a:sym typeface="PT Sans"/>
                <a:hlinkClick r:id="rId20"/>
              </a:rPr>
              <a:t>@roknowtifier</a:t>
            </a:r>
            <a:r>
              <a:rPr lang="en" sz="1100">
                <a:solidFill>
                  <a:schemeClr val="dk1"/>
                </a:solidFill>
                <a:latin typeface="PT Sans"/>
                <a:ea typeface="PT Sans"/>
                <a:cs typeface="PT Sans"/>
                <a:sym typeface="PT Sans"/>
              </a:rPr>
              <a:t>, </a:t>
            </a:r>
            <a:r>
              <a:rPr lang="en" sz="1100" u="sng">
                <a:solidFill>
                  <a:schemeClr val="hlink"/>
                </a:solidFill>
                <a:latin typeface="PT Sans"/>
                <a:ea typeface="PT Sans"/>
                <a:cs typeface="PT Sans"/>
                <a:sym typeface="PT Sans"/>
                <a:hlinkClick r:id="rId21"/>
              </a:rPr>
              <a:t>@rocitations</a:t>
            </a:r>
            <a:endParaRPr sz="1100">
              <a:solidFill>
                <a:schemeClr val="dk1"/>
              </a:solidFill>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a:p>
            <a:pPr indent="0" lvl="0" marL="0" rtl="0" algn="l">
              <a:spcBef>
                <a:spcPts val="0"/>
              </a:spcBef>
              <a:spcAft>
                <a:spcPts val="0"/>
              </a:spcAft>
              <a:buNone/>
            </a:pPr>
            <a:r>
              <a:t/>
            </a:r>
            <a:endParaRPr sz="1100">
              <a:latin typeface="PT Sans"/>
              <a:ea typeface="PT Sans"/>
              <a:cs typeface="PT Sans"/>
              <a:sym typeface="PT Sans"/>
            </a:endParaRPr>
          </a:p>
        </p:txBody>
      </p:sp>
      <p:pic>
        <p:nvPicPr>
          <p:cNvPr id="439" name="Google Shape;439;p67"/>
          <p:cNvPicPr preferRelativeResize="0"/>
          <p:nvPr/>
        </p:nvPicPr>
        <p:blipFill>
          <a:blip r:embed="rId22">
            <a:alphaModFix/>
          </a:blip>
          <a:stretch>
            <a:fillRect/>
          </a:stretch>
        </p:blipFill>
        <p:spPr>
          <a:xfrm>
            <a:off x="3367328" y="148443"/>
            <a:ext cx="1297101" cy="1227075"/>
          </a:xfrm>
          <a:prstGeom prst="rect">
            <a:avLst/>
          </a:prstGeom>
          <a:noFill/>
          <a:ln>
            <a:noFill/>
          </a:ln>
        </p:spPr>
      </p:pic>
      <p:pic>
        <p:nvPicPr>
          <p:cNvPr id="440" name="Google Shape;440;p67"/>
          <p:cNvPicPr preferRelativeResize="0"/>
          <p:nvPr/>
        </p:nvPicPr>
        <p:blipFill>
          <a:blip r:embed="rId23">
            <a:alphaModFix/>
          </a:blip>
          <a:stretch>
            <a:fillRect/>
          </a:stretch>
        </p:blipFill>
        <p:spPr>
          <a:xfrm>
            <a:off x="6088628" y="179276"/>
            <a:ext cx="2113601" cy="1165402"/>
          </a:xfrm>
          <a:prstGeom prst="rect">
            <a:avLst/>
          </a:prstGeom>
          <a:noFill/>
          <a:ln>
            <a:noFill/>
          </a:ln>
        </p:spPr>
      </p:pic>
      <p:pic>
        <p:nvPicPr>
          <p:cNvPr id="441" name="Google Shape;441;p67"/>
          <p:cNvPicPr preferRelativeResize="0"/>
          <p:nvPr/>
        </p:nvPicPr>
        <p:blipFill>
          <a:blip r:embed="rId24">
            <a:alphaModFix/>
          </a:blip>
          <a:stretch>
            <a:fillRect/>
          </a:stretch>
        </p:blipFill>
        <p:spPr>
          <a:xfrm>
            <a:off x="616250" y="2797325"/>
            <a:ext cx="1111500" cy="1111500"/>
          </a:xfrm>
          <a:prstGeom prst="rect">
            <a:avLst/>
          </a:prstGeom>
          <a:noFill/>
          <a:ln>
            <a:noFill/>
          </a:ln>
        </p:spPr>
      </p:pic>
      <p:pic>
        <p:nvPicPr>
          <p:cNvPr id="442" name="Google Shape;442;p67"/>
          <p:cNvPicPr preferRelativeResize="0"/>
          <p:nvPr/>
        </p:nvPicPr>
        <p:blipFill>
          <a:blip r:embed="rId25">
            <a:alphaModFix/>
          </a:blip>
          <a:stretch>
            <a:fillRect/>
          </a:stretch>
        </p:blipFill>
        <p:spPr>
          <a:xfrm>
            <a:off x="2886125" y="2709825"/>
            <a:ext cx="2569131" cy="1348800"/>
          </a:xfrm>
          <a:prstGeom prst="rect">
            <a:avLst/>
          </a:prstGeom>
          <a:noFill/>
          <a:ln>
            <a:noFill/>
          </a:ln>
        </p:spPr>
      </p:pic>
      <p:pic>
        <p:nvPicPr>
          <p:cNvPr id="443" name="Google Shape;443;p67"/>
          <p:cNvPicPr preferRelativeResize="0"/>
          <p:nvPr/>
        </p:nvPicPr>
        <p:blipFill>
          <a:blip r:embed="rId26">
            <a:alphaModFix/>
          </a:blip>
          <a:stretch>
            <a:fillRect/>
          </a:stretch>
        </p:blipFill>
        <p:spPr>
          <a:xfrm>
            <a:off x="6430800" y="2709825"/>
            <a:ext cx="1165400" cy="1165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8"/>
          <p:cNvSpPr txBox="1"/>
          <p:nvPr/>
        </p:nvSpPr>
        <p:spPr>
          <a:xfrm>
            <a:off x="142075" y="127775"/>
            <a:ext cx="6040800" cy="14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T Sans"/>
                <a:ea typeface="PT Sans"/>
                <a:cs typeface="PT Sans"/>
                <a:sym typeface="PT Sans"/>
              </a:rPr>
              <a:t>Example of #rstats community awesomeness</a:t>
            </a:r>
            <a:endParaRPr>
              <a:latin typeface="PT Sans"/>
              <a:ea typeface="PT Sans"/>
              <a:cs typeface="PT Sans"/>
              <a:sym typeface="PT Sans"/>
            </a:endParaRPr>
          </a:p>
        </p:txBody>
      </p:sp>
      <p:sp>
        <p:nvSpPr>
          <p:cNvPr id="449" name="Google Shape;449;p68"/>
          <p:cNvSpPr txBox="1"/>
          <p:nvPr/>
        </p:nvSpPr>
        <p:spPr>
          <a:xfrm>
            <a:off x="-71525" y="1032075"/>
            <a:ext cx="5740200" cy="876600"/>
          </a:xfrm>
          <a:prstGeom prst="rect">
            <a:avLst/>
          </a:prstGeom>
          <a:noFill/>
          <a:ln>
            <a:noFill/>
          </a:ln>
        </p:spPr>
        <p:txBody>
          <a:bodyPr anchorCtr="0" anchor="t" bIns="91425" lIns="91425" spcFirstLastPara="1" rIns="91425" wrap="square" tIns="91425">
            <a:noAutofit/>
          </a:bodyPr>
          <a:lstStyle/>
          <a:p>
            <a:pPr indent="0" lvl="0" marL="228600" rtl="0" algn="l">
              <a:spcBef>
                <a:spcPts val="0"/>
              </a:spcBef>
              <a:spcAft>
                <a:spcPts val="0"/>
              </a:spcAft>
              <a:buNone/>
            </a:pPr>
            <a:r>
              <a:rPr lang="en" sz="1800">
                <a:latin typeface="PT Sans"/>
                <a:ea typeface="PT Sans"/>
                <a:cs typeface="PT Sans"/>
                <a:sym typeface="PT Sans"/>
              </a:rPr>
              <a:t>Sam Firke’s </a:t>
            </a:r>
            <a:r>
              <a:rPr b="1" lang="en" sz="1800">
                <a:latin typeface="Courier New"/>
                <a:ea typeface="Courier New"/>
                <a:cs typeface="Courier New"/>
                <a:sym typeface="Courier New"/>
              </a:rPr>
              <a:t>janitor</a:t>
            </a:r>
            <a:r>
              <a:rPr lang="en" sz="1800">
                <a:latin typeface="PT Sans"/>
                <a:ea typeface="PT Sans"/>
                <a:cs typeface="PT Sans"/>
                <a:sym typeface="PT Sans"/>
              </a:rPr>
              <a:t> package: </a:t>
            </a:r>
            <a:r>
              <a:rPr lang="en" sz="1800" u="sng">
                <a:solidFill>
                  <a:schemeClr val="hlink"/>
                </a:solidFill>
                <a:latin typeface="PT Sans"/>
                <a:ea typeface="PT Sans"/>
                <a:cs typeface="PT Sans"/>
                <a:sym typeface="PT Sans"/>
                <a:hlinkClick r:id="rId3"/>
              </a:rPr>
              <a:t>sfirke.github.io/janitor</a:t>
            </a:r>
            <a:r>
              <a:rPr lang="en" sz="1800">
                <a:solidFill>
                  <a:schemeClr val="dk1"/>
                </a:solidFill>
                <a:latin typeface="PT Sans"/>
                <a:ea typeface="PT Sans"/>
                <a:cs typeface="PT Sans"/>
                <a:sym typeface="PT Sans"/>
              </a:rPr>
              <a:t> </a:t>
            </a:r>
            <a:endParaRPr sz="1800">
              <a:solidFill>
                <a:schemeClr val="dk1"/>
              </a:solidFill>
              <a:latin typeface="PT Sans"/>
              <a:ea typeface="PT Sans"/>
              <a:cs typeface="PT Sans"/>
              <a:sym typeface="PT Sans"/>
            </a:endParaRPr>
          </a:p>
          <a:p>
            <a:pPr indent="0" lvl="0" marL="0" rtl="0" algn="l">
              <a:spcBef>
                <a:spcPts val="0"/>
              </a:spcBef>
              <a:spcAft>
                <a:spcPts val="0"/>
              </a:spcAft>
              <a:buNone/>
            </a:pPr>
            <a:r>
              <a:t/>
            </a:r>
            <a:endParaRPr sz="1800">
              <a:solidFill>
                <a:schemeClr val="dk1"/>
              </a:solidFill>
              <a:latin typeface="PT Sans"/>
              <a:ea typeface="PT Sans"/>
              <a:cs typeface="PT Sans"/>
              <a:sym typeface="PT Sans"/>
            </a:endParaRPr>
          </a:p>
        </p:txBody>
      </p:sp>
      <p:pic>
        <p:nvPicPr>
          <p:cNvPr id="450" name="Google Shape;450;p68"/>
          <p:cNvPicPr preferRelativeResize="0"/>
          <p:nvPr/>
        </p:nvPicPr>
        <p:blipFill>
          <a:blip r:embed="rId4">
            <a:alphaModFix/>
          </a:blip>
          <a:stretch>
            <a:fillRect/>
          </a:stretch>
        </p:blipFill>
        <p:spPr>
          <a:xfrm>
            <a:off x="142075" y="1539574"/>
            <a:ext cx="5526500" cy="3122951"/>
          </a:xfrm>
          <a:prstGeom prst="rect">
            <a:avLst/>
          </a:prstGeom>
          <a:noFill/>
          <a:ln cap="flat" cmpd="sng" w="19050">
            <a:solidFill>
              <a:schemeClr val="dk2"/>
            </a:solidFill>
            <a:prstDash val="solid"/>
            <a:round/>
            <a:headEnd len="sm" w="sm" type="none"/>
            <a:tailEnd len="sm" w="sm" type="none"/>
          </a:ln>
        </p:spPr>
      </p:pic>
      <p:sp>
        <p:nvSpPr>
          <p:cNvPr id="451" name="Google Shape;451;p68"/>
          <p:cNvSpPr txBox="1"/>
          <p:nvPr/>
        </p:nvSpPr>
        <p:spPr>
          <a:xfrm>
            <a:off x="5935275" y="865675"/>
            <a:ext cx="3118200" cy="8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T Sans"/>
                <a:ea typeface="PT Sans"/>
                <a:cs typeface="PT Sans"/>
                <a:sym typeface="PT Sans"/>
              </a:rPr>
              <a:t>Openly shared with a website made with RStudio’s </a:t>
            </a:r>
            <a:r>
              <a:rPr b="1" lang="en" sz="1800">
                <a:latin typeface="Courier New"/>
                <a:ea typeface="Courier New"/>
                <a:cs typeface="Courier New"/>
                <a:sym typeface="Courier New"/>
              </a:rPr>
              <a:t>packagedown</a:t>
            </a:r>
            <a:r>
              <a:rPr lang="en" sz="1800">
                <a:latin typeface="PT Sans"/>
                <a:ea typeface="PT Sans"/>
                <a:cs typeface="PT Sans"/>
                <a:sym typeface="PT Sans"/>
              </a:rPr>
              <a:t> (RMarkdown)</a:t>
            </a:r>
            <a:endParaRPr sz="1800">
              <a:latin typeface="PT Sans"/>
              <a:ea typeface="PT Sans"/>
              <a:cs typeface="PT Sans"/>
              <a:sym typeface="PT Sans"/>
            </a:endParaRPr>
          </a:p>
          <a:p>
            <a:pPr indent="0" lvl="0" marL="0" rtl="0" algn="l">
              <a:spcBef>
                <a:spcPts val="0"/>
              </a:spcBef>
              <a:spcAft>
                <a:spcPts val="0"/>
              </a:spcAft>
              <a:buNone/>
            </a:pPr>
            <a:r>
              <a:t/>
            </a:r>
            <a:endParaRPr sz="1800">
              <a:latin typeface="PT Sans"/>
              <a:ea typeface="PT Sans"/>
              <a:cs typeface="PT Sans"/>
              <a:sym typeface="PT Sans"/>
            </a:endParaRPr>
          </a:p>
          <a:p>
            <a:pPr indent="0" lvl="0" marL="0" rtl="0" algn="l">
              <a:spcBef>
                <a:spcPts val="0"/>
              </a:spcBef>
              <a:spcAft>
                <a:spcPts val="0"/>
              </a:spcAft>
              <a:buNone/>
            </a:pPr>
            <a:r>
              <a:rPr lang="en" sz="1800">
                <a:latin typeface="PT Sans"/>
                <a:ea typeface="PT Sans"/>
                <a:cs typeface="PT Sans"/>
                <a:sym typeface="PT Sans"/>
              </a:rPr>
              <a:t>I just learned about janitor’s </a:t>
            </a:r>
            <a:r>
              <a:rPr b="1" lang="en" sz="1800" u="sng">
                <a:solidFill>
                  <a:schemeClr val="hlink"/>
                </a:solidFill>
                <a:latin typeface="Courier New"/>
                <a:ea typeface="Courier New"/>
                <a:cs typeface="Courier New"/>
                <a:sym typeface="Courier New"/>
                <a:hlinkClick r:id="rId5"/>
              </a:rPr>
              <a:t>excel_numeric_to_date</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1"/>
              </a:solidFill>
              <a:latin typeface="PT Sans"/>
              <a:ea typeface="PT Sans"/>
              <a:cs typeface="PT Sans"/>
              <a:sym typeface="PT Sans"/>
            </a:endParaRPr>
          </a:p>
          <a:p>
            <a:pPr indent="0" lvl="0" marL="0" rtl="0" algn="l">
              <a:spcBef>
                <a:spcPts val="0"/>
              </a:spcBef>
              <a:spcAft>
                <a:spcPts val="0"/>
              </a:spcAft>
              <a:buNone/>
            </a:pPr>
            <a:r>
              <a:rPr lang="en" sz="1800">
                <a:solidFill>
                  <a:schemeClr val="dk1"/>
                </a:solidFill>
                <a:latin typeface="PT Sans"/>
                <a:ea typeface="PT Sans"/>
                <a:cs typeface="PT Sans"/>
                <a:sym typeface="PT Sans"/>
              </a:rPr>
              <a:t>How? from Twitter:</a:t>
            </a:r>
            <a:endParaRPr sz="1800">
              <a:solidFill>
                <a:schemeClr val="dk1"/>
              </a:solidFill>
              <a:latin typeface="PT Sans"/>
              <a:ea typeface="PT Sans"/>
              <a:cs typeface="PT Sans"/>
              <a:sym typeface="PT Sans"/>
            </a:endParaRPr>
          </a:p>
          <a:p>
            <a:pPr indent="0" lvl="0" marL="0" rtl="0" algn="l">
              <a:spcBef>
                <a:spcPts val="0"/>
              </a:spcBef>
              <a:spcAft>
                <a:spcPts val="0"/>
              </a:spcAft>
              <a:buNone/>
            </a:pPr>
            <a:r>
              <a:t/>
            </a:r>
            <a:endParaRPr sz="1800">
              <a:solidFill>
                <a:schemeClr val="dk1"/>
              </a:solidFill>
              <a:latin typeface="PT Sans"/>
              <a:ea typeface="PT Sans"/>
              <a:cs typeface="PT Sans"/>
              <a:sym typeface="PT Sans"/>
            </a:endParaRPr>
          </a:p>
        </p:txBody>
      </p:sp>
      <p:pic>
        <p:nvPicPr>
          <p:cNvPr id="452" name="Google Shape;452;p68">
            <a:hlinkClick r:id="rId6"/>
          </p:cNvPr>
          <p:cNvPicPr preferRelativeResize="0"/>
          <p:nvPr/>
        </p:nvPicPr>
        <p:blipFill>
          <a:blip r:embed="rId7">
            <a:alphaModFix/>
          </a:blip>
          <a:stretch>
            <a:fillRect/>
          </a:stretch>
        </p:blipFill>
        <p:spPr>
          <a:xfrm>
            <a:off x="5080575" y="3275300"/>
            <a:ext cx="3972901" cy="1358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69"/>
          <p:cNvPicPr preferRelativeResize="0"/>
          <p:nvPr/>
        </p:nvPicPr>
        <p:blipFill rotWithShape="1">
          <a:blip r:embed="rId3">
            <a:alphaModFix/>
          </a:blip>
          <a:srcRect b="4110" l="0" r="0" t="31564"/>
          <a:stretch/>
        </p:blipFill>
        <p:spPr>
          <a:xfrm>
            <a:off x="1325526" y="0"/>
            <a:ext cx="6332701" cy="52671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0"/>
          <p:cNvSpPr txBox="1"/>
          <p:nvPr/>
        </p:nvSpPr>
        <p:spPr>
          <a:xfrm rot="-1272">
            <a:off x="5899975" y="726724"/>
            <a:ext cx="3243900" cy="561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Open Sans"/>
                <a:ea typeface="Open Sans"/>
                <a:cs typeface="Open Sans"/>
                <a:sym typeface="Open Sans"/>
              </a:rPr>
              <a:t>My internal monologue: </a:t>
            </a:r>
            <a:endParaRPr sz="1800">
              <a:solidFill>
                <a:srgbClr val="FF0000"/>
              </a:solidFill>
              <a:latin typeface="Open Sans"/>
              <a:ea typeface="Open Sans"/>
              <a:cs typeface="Open Sans"/>
              <a:sym typeface="Open Sans"/>
            </a:endParaRPr>
          </a:p>
          <a:p>
            <a:pPr indent="0" lvl="0" marL="0" rtl="0" algn="l">
              <a:spcBef>
                <a:spcPts val="0"/>
              </a:spcBef>
              <a:spcAft>
                <a:spcPts val="0"/>
              </a:spcAft>
              <a:buNone/>
            </a:pPr>
            <a:r>
              <a:t/>
            </a:r>
            <a:endParaRPr sz="1800">
              <a:solidFill>
                <a:srgbClr val="FF0000"/>
              </a:solidFill>
              <a:latin typeface="Open Sans"/>
              <a:ea typeface="Open Sans"/>
              <a:cs typeface="Open Sans"/>
              <a:sym typeface="Open Sans"/>
            </a:endParaRPr>
          </a:p>
          <a:p>
            <a:pPr indent="-342900" lvl="0" marL="457200" rtl="0" algn="l">
              <a:spcBef>
                <a:spcPts val="0"/>
              </a:spcBef>
              <a:spcAft>
                <a:spcPts val="0"/>
              </a:spcAft>
              <a:buClr>
                <a:srgbClr val="FF0000"/>
              </a:buClr>
              <a:buSzPts val="1800"/>
              <a:buFont typeface="Open Sans"/>
              <a:buAutoNum type="arabicPeriod"/>
            </a:pPr>
            <a:r>
              <a:rPr lang="en" sz="1800">
                <a:solidFill>
                  <a:srgbClr val="FF0000"/>
                </a:solidFill>
                <a:latin typeface="Open Sans"/>
                <a:ea typeface="Open Sans"/>
                <a:cs typeface="Open Sans"/>
                <a:sym typeface="Open Sans"/>
              </a:rPr>
              <a:t>Cool visualization!</a:t>
            </a:r>
            <a:endParaRPr sz="1800">
              <a:solidFill>
                <a:srgbClr val="FF0000"/>
              </a:solidFill>
              <a:latin typeface="Open Sans"/>
              <a:ea typeface="Open Sans"/>
              <a:cs typeface="Open Sans"/>
              <a:sym typeface="Open Sans"/>
            </a:endParaRPr>
          </a:p>
          <a:p>
            <a:pPr indent="-342900" lvl="0" marL="457200" rtl="0" algn="l">
              <a:spcBef>
                <a:spcPts val="0"/>
              </a:spcBef>
              <a:spcAft>
                <a:spcPts val="0"/>
              </a:spcAft>
              <a:buClr>
                <a:srgbClr val="FF0000"/>
              </a:buClr>
              <a:buSzPts val="1800"/>
              <a:buFont typeface="Open Sans"/>
              <a:buAutoNum type="arabicPeriod"/>
            </a:pPr>
            <a:r>
              <a:rPr lang="en" sz="1800">
                <a:solidFill>
                  <a:srgbClr val="FF0000"/>
                </a:solidFill>
                <a:latin typeface="Open Sans"/>
                <a:ea typeface="Open Sans"/>
                <a:cs typeface="Open Sans"/>
                <a:sym typeface="Open Sans"/>
              </a:rPr>
              <a:t>I want to represent my data this way</a:t>
            </a:r>
            <a:endParaRPr sz="1800">
              <a:solidFill>
                <a:srgbClr val="FF0000"/>
              </a:solidFill>
              <a:latin typeface="Open Sans"/>
              <a:ea typeface="Open Sans"/>
              <a:cs typeface="Open Sans"/>
              <a:sym typeface="Open Sans"/>
            </a:endParaRPr>
          </a:p>
          <a:p>
            <a:pPr indent="-342900" lvl="0" marL="457200" rtl="0" algn="l">
              <a:spcBef>
                <a:spcPts val="0"/>
              </a:spcBef>
              <a:spcAft>
                <a:spcPts val="0"/>
              </a:spcAft>
              <a:buClr>
                <a:srgbClr val="FF0000"/>
              </a:buClr>
              <a:buSzPts val="1800"/>
              <a:buFont typeface="Open Sans"/>
              <a:buAutoNum type="arabicPeriod"/>
            </a:pPr>
            <a:r>
              <a:rPr lang="en" sz="1800">
                <a:solidFill>
                  <a:srgbClr val="FF0000"/>
                </a:solidFill>
                <a:latin typeface="Open Sans"/>
                <a:ea typeface="Open Sans"/>
                <a:cs typeface="Open Sans"/>
                <a:sym typeface="Open Sans"/>
              </a:rPr>
              <a:t>He includes his </a:t>
            </a:r>
            <a:r>
              <a:rPr b="1" lang="en" sz="1800" u="sng">
                <a:solidFill>
                  <a:schemeClr val="hlink"/>
                </a:solidFill>
                <a:latin typeface="Open Sans"/>
                <a:ea typeface="Open Sans"/>
                <a:cs typeface="Open Sans"/>
                <a:sym typeface="Open Sans"/>
                <a:hlinkClick r:id="rId3"/>
              </a:rPr>
              <a:t>code</a:t>
            </a:r>
            <a:r>
              <a:rPr lang="en" sz="1800">
                <a:solidFill>
                  <a:srgbClr val="FF0000"/>
                </a:solidFill>
                <a:latin typeface="Open Sans"/>
                <a:ea typeface="Open Sans"/>
                <a:cs typeface="Open Sans"/>
                <a:sym typeface="Open Sans"/>
              </a:rPr>
              <a:t>!</a:t>
            </a:r>
            <a:endParaRPr sz="1800">
              <a:solidFill>
                <a:srgbClr val="FF0000"/>
              </a:solidFill>
              <a:latin typeface="Open Sans"/>
              <a:ea typeface="Open Sans"/>
              <a:cs typeface="Open Sans"/>
              <a:sym typeface="Open Sans"/>
            </a:endParaRPr>
          </a:p>
          <a:p>
            <a:pPr indent="-342900" lvl="0" marL="457200" rtl="0" algn="l">
              <a:spcBef>
                <a:spcPts val="0"/>
              </a:spcBef>
              <a:spcAft>
                <a:spcPts val="0"/>
              </a:spcAft>
              <a:buClr>
                <a:srgbClr val="FF0000"/>
              </a:buClr>
              <a:buSzPts val="1800"/>
              <a:buFont typeface="Open Sans"/>
              <a:buAutoNum type="arabicPeriod"/>
            </a:pPr>
            <a:r>
              <a:rPr lang="en" sz="1800">
                <a:solidFill>
                  <a:srgbClr val="FF0000"/>
                </a:solidFill>
                <a:latin typeface="Open Sans"/>
                <a:ea typeface="Open Sans"/>
                <a:cs typeface="Open Sans"/>
                <a:sym typeface="Open Sans"/>
              </a:rPr>
              <a:t>Package from @sckottie at </a:t>
            </a:r>
            <a:r>
              <a:rPr b="1" lang="en" sz="1800">
                <a:solidFill>
                  <a:srgbClr val="FF0000"/>
                </a:solidFill>
                <a:latin typeface="Open Sans"/>
                <a:ea typeface="Open Sans"/>
                <a:cs typeface="Open Sans"/>
                <a:sym typeface="Open Sans"/>
              </a:rPr>
              <a:t>rOpenSci</a:t>
            </a:r>
            <a:endParaRPr sz="1800">
              <a:solidFill>
                <a:srgbClr val="FF0000"/>
              </a:solidFill>
              <a:latin typeface="Open Sans"/>
              <a:ea typeface="Open Sans"/>
              <a:cs typeface="Open Sans"/>
              <a:sym typeface="Open Sans"/>
            </a:endParaRPr>
          </a:p>
          <a:p>
            <a:pPr indent="-342900" lvl="0" marL="457200" rtl="0" algn="l">
              <a:spcBef>
                <a:spcPts val="0"/>
              </a:spcBef>
              <a:spcAft>
                <a:spcPts val="0"/>
              </a:spcAft>
              <a:buClr>
                <a:srgbClr val="FF0000"/>
              </a:buClr>
              <a:buSzPts val="1800"/>
              <a:buFont typeface="Open Sans"/>
              <a:buAutoNum type="arabicPeriod"/>
            </a:pPr>
            <a:r>
              <a:rPr b="1" lang="en" sz="1800">
                <a:solidFill>
                  <a:srgbClr val="FF0000"/>
                </a:solidFill>
                <a:latin typeface="Open Sans"/>
                <a:ea typeface="Open Sans"/>
                <a:cs typeface="Open Sans"/>
                <a:sym typeface="Open Sans"/>
              </a:rPr>
              <a:t>rnoaa</a:t>
            </a:r>
            <a:r>
              <a:rPr lang="en" sz="1800">
                <a:solidFill>
                  <a:srgbClr val="FF0000"/>
                </a:solidFill>
                <a:latin typeface="Open Sans"/>
                <a:ea typeface="Open Sans"/>
                <a:cs typeface="Open Sans"/>
                <a:sym typeface="Open Sans"/>
              </a:rPr>
              <a:t> is a package making NOAA data more accessible!</a:t>
            </a:r>
            <a:endParaRPr sz="1800">
              <a:solidFill>
                <a:srgbClr val="FF0000"/>
              </a:solidFill>
              <a:latin typeface="Open Sans"/>
              <a:ea typeface="Open Sans"/>
              <a:cs typeface="Open Sans"/>
              <a:sym typeface="Open Sans"/>
            </a:endParaRPr>
          </a:p>
          <a:p>
            <a:pPr indent="0" lvl="0" marL="0" rtl="0" algn="l">
              <a:spcBef>
                <a:spcPts val="0"/>
              </a:spcBef>
              <a:spcAft>
                <a:spcPts val="0"/>
              </a:spcAft>
              <a:buNone/>
            </a:pPr>
            <a:r>
              <a:t/>
            </a:r>
            <a:endParaRPr sz="1800">
              <a:solidFill>
                <a:srgbClr val="FF0000"/>
              </a:solidFill>
              <a:latin typeface="Open Sans"/>
              <a:ea typeface="Open Sans"/>
              <a:cs typeface="Open Sans"/>
              <a:sym typeface="Open Sans"/>
            </a:endParaRPr>
          </a:p>
          <a:p>
            <a:pPr indent="0" lvl="0" marL="0" rtl="0" algn="l">
              <a:spcBef>
                <a:spcPts val="0"/>
              </a:spcBef>
              <a:spcAft>
                <a:spcPts val="0"/>
              </a:spcAft>
              <a:buNone/>
            </a:pPr>
            <a:r>
              <a:t/>
            </a:r>
            <a:endParaRPr sz="1800">
              <a:solidFill>
                <a:srgbClr val="FF0000"/>
              </a:solidFill>
              <a:latin typeface="Open Sans"/>
              <a:ea typeface="Open Sans"/>
              <a:cs typeface="Open Sans"/>
              <a:sym typeface="Open Sans"/>
            </a:endParaRPr>
          </a:p>
          <a:p>
            <a:pPr indent="0" lvl="0" marL="0" rtl="0" algn="l">
              <a:spcBef>
                <a:spcPts val="0"/>
              </a:spcBef>
              <a:spcAft>
                <a:spcPts val="0"/>
              </a:spcAft>
              <a:buNone/>
            </a:pPr>
            <a:r>
              <a:t/>
            </a:r>
            <a:endParaRPr sz="1800">
              <a:solidFill>
                <a:srgbClr val="FF0000"/>
              </a:solidFill>
              <a:latin typeface="Open Sans"/>
              <a:ea typeface="Open Sans"/>
              <a:cs typeface="Open Sans"/>
              <a:sym typeface="Open Sans"/>
            </a:endParaRPr>
          </a:p>
          <a:p>
            <a:pPr indent="0" lvl="0" marL="0" rtl="0" algn="l">
              <a:spcBef>
                <a:spcPts val="0"/>
              </a:spcBef>
              <a:spcAft>
                <a:spcPts val="0"/>
              </a:spcAft>
              <a:buNone/>
            </a:pPr>
            <a:r>
              <a:rPr i="1" lang="en" sz="1800">
                <a:latin typeface="Open Sans"/>
                <a:ea typeface="Open Sans"/>
                <a:cs typeface="Open Sans"/>
                <a:sym typeface="Open Sans"/>
              </a:rPr>
              <a:t>Click images to link to Tweets</a:t>
            </a:r>
            <a:endParaRPr i="1" sz="1800">
              <a:latin typeface="Open Sans"/>
              <a:ea typeface="Open Sans"/>
              <a:cs typeface="Open Sans"/>
              <a:sym typeface="Open Sans"/>
            </a:endParaRPr>
          </a:p>
          <a:p>
            <a:pPr indent="0" lvl="0" marL="457200" rtl="0" algn="l">
              <a:spcBef>
                <a:spcPts val="0"/>
              </a:spcBef>
              <a:spcAft>
                <a:spcPts val="0"/>
              </a:spcAft>
              <a:buNone/>
            </a:pPr>
            <a:r>
              <a:t/>
            </a:r>
            <a:endParaRPr sz="1800">
              <a:solidFill>
                <a:srgbClr val="FF0000"/>
              </a:solidFill>
              <a:latin typeface="Open Sans"/>
              <a:ea typeface="Open Sans"/>
              <a:cs typeface="Open Sans"/>
              <a:sym typeface="Open Sans"/>
            </a:endParaRPr>
          </a:p>
        </p:txBody>
      </p:sp>
      <p:pic>
        <p:nvPicPr>
          <p:cNvPr id="463" name="Google Shape;463;p70"/>
          <p:cNvPicPr preferRelativeResize="0"/>
          <p:nvPr/>
        </p:nvPicPr>
        <p:blipFill rotWithShape="1">
          <a:blip r:embed="rId4">
            <a:alphaModFix/>
          </a:blip>
          <a:srcRect b="83210" l="0" r="0" t="0"/>
          <a:stretch/>
        </p:blipFill>
        <p:spPr>
          <a:xfrm>
            <a:off x="895294" y="654060"/>
            <a:ext cx="4873791" cy="939656"/>
          </a:xfrm>
          <a:prstGeom prst="rect">
            <a:avLst/>
          </a:prstGeom>
          <a:noFill/>
          <a:ln>
            <a:noFill/>
          </a:ln>
        </p:spPr>
      </p:pic>
      <p:pic>
        <p:nvPicPr>
          <p:cNvPr id="464" name="Google Shape;464;p70">
            <a:hlinkClick r:id="rId5"/>
          </p:cNvPr>
          <p:cNvPicPr preferRelativeResize="0"/>
          <p:nvPr/>
        </p:nvPicPr>
        <p:blipFill rotWithShape="1">
          <a:blip r:embed="rId4">
            <a:alphaModFix/>
          </a:blip>
          <a:srcRect b="0" l="0" r="0" t="38256"/>
          <a:stretch/>
        </p:blipFill>
        <p:spPr>
          <a:xfrm>
            <a:off x="895294" y="1593717"/>
            <a:ext cx="4873791" cy="3455653"/>
          </a:xfrm>
          <a:prstGeom prst="rect">
            <a:avLst/>
          </a:prstGeom>
          <a:noFill/>
          <a:ln>
            <a:noFill/>
          </a:ln>
        </p:spPr>
      </p:pic>
      <p:sp>
        <p:nvSpPr>
          <p:cNvPr id="465" name="Google Shape;465;p70">
            <a:hlinkClick r:id="rId6"/>
          </p:cNvPr>
          <p:cNvSpPr/>
          <p:nvPr/>
        </p:nvSpPr>
        <p:spPr>
          <a:xfrm>
            <a:off x="895225" y="628125"/>
            <a:ext cx="4873800" cy="442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0"/>
          <p:cNvSpPr txBox="1"/>
          <p:nvPr/>
        </p:nvSpPr>
        <p:spPr>
          <a:xfrm>
            <a:off x="142075" y="127775"/>
            <a:ext cx="60408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T Sans"/>
                <a:ea typeface="PT Sans"/>
                <a:cs typeface="PT Sans"/>
                <a:sym typeface="PT Sans"/>
              </a:rPr>
              <a:t>Using Twitter for R</a:t>
            </a:r>
            <a:endParaRPr b="1" sz="2400">
              <a:latin typeface="PT Sans"/>
              <a:ea typeface="PT Sans"/>
              <a:cs typeface="PT Sans"/>
              <a:sym typeface="PT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71">
            <a:hlinkClick r:id="rId3"/>
          </p:cNvPr>
          <p:cNvPicPr preferRelativeResize="0"/>
          <p:nvPr/>
        </p:nvPicPr>
        <p:blipFill>
          <a:blip r:embed="rId4">
            <a:alphaModFix/>
          </a:blip>
          <a:stretch>
            <a:fillRect/>
          </a:stretch>
        </p:blipFill>
        <p:spPr>
          <a:xfrm>
            <a:off x="311700" y="624475"/>
            <a:ext cx="4907175" cy="3764101"/>
          </a:xfrm>
          <a:prstGeom prst="rect">
            <a:avLst/>
          </a:prstGeom>
          <a:noFill/>
          <a:ln cap="flat" cmpd="sng" w="19050">
            <a:solidFill>
              <a:schemeClr val="dk2"/>
            </a:solidFill>
            <a:prstDash val="solid"/>
            <a:round/>
            <a:headEnd len="sm" w="sm" type="none"/>
            <a:tailEnd len="sm" w="sm" type="none"/>
          </a:ln>
        </p:spPr>
      </p:pic>
      <p:sp>
        <p:nvSpPr>
          <p:cNvPr id="472" name="Google Shape;472;p71"/>
          <p:cNvSpPr txBox="1"/>
          <p:nvPr/>
        </p:nvSpPr>
        <p:spPr>
          <a:xfrm>
            <a:off x="142075" y="127775"/>
            <a:ext cx="60408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T Sans"/>
                <a:ea typeface="PT Sans"/>
                <a:cs typeface="PT Sans"/>
                <a:sym typeface="PT Sans"/>
              </a:rPr>
              <a:t>Using Twitter for R</a:t>
            </a:r>
            <a:endParaRPr b="1" sz="2400">
              <a:latin typeface="PT Sans"/>
              <a:ea typeface="PT Sans"/>
              <a:cs typeface="PT Sans"/>
              <a:sym typeface="PT Sans"/>
            </a:endParaRPr>
          </a:p>
        </p:txBody>
      </p:sp>
      <p:pic>
        <p:nvPicPr>
          <p:cNvPr id="473" name="Google Shape;473;p71"/>
          <p:cNvPicPr preferRelativeResize="0"/>
          <p:nvPr/>
        </p:nvPicPr>
        <p:blipFill>
          <a:blip r:embed="rId5">
            <a:alphaModFix/>
          </a:blip>
          <a:stretch>
            <a:fillRect/>
          </a:stretch>
        </p:blipFill>
        <p:spPr>
          <a:xfrm>
            <a:off x="4913575" y="208874"/>
            <a:ext cx="4154225" cy="4565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2">
            <a:hlinkClick r:id="rId3"/>
          </p:cNvPr>
          <p:cNvPicPr preferRelativeResize="0"/>
          <p:nvPr/>
        </p:nvPicPr>
        <p:blipFill>
          <a:blip r:embed="rId4">
            <a:alphaModFix/>
          </a:blip>
          <a:stretch>
            <a:fillRect/>
          </a:stretch>
        </p:blipFill>
        <p:spPr>
          <a:xfrm>
            <a:off x="362375" y="732075"/>
            <a:ext cx="4259026" cy="4259026"/>
          </a:xfrm>
          <a:prstGeom prst="rect">
            <a:avLst/>
          </a:prstGeom>
          <a:noFill/>
          <a:ln cap="flat" cmpd="sng" w="19050">
            <a:solidFill>
              <a:schemeClr val="dk2"/>
            </a:solidFill>
            <a:prstDash val="solid"/>
            <a:round/>
            <a:headEnd len="sm" w="sm" type="none"/>
            <a:tailEnd len="sm" w="sm" type="none"/>
          </a:ln>
        </p:spPr>
      </p:pic>
      <p:sp>
        <p:nvSpPr>
          <p:cNvPr id="479" name="Google Shape;479;p72"/>
          <p:cNvSpPr txBox="1"/>
          <p:nvPr/>
        </p:nvSpPr>
        <p:spPr>
          <a:xfrm>
            <a:off x="142075" y="127775"/>
            <a:ext cx="60408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T Sans"/>
                <a:ea typeface="PT Sans"/>
                <a:cs typeface="PT Sans"/>
                <a:sym typeface="PT Sans"/>
              </a:rPr>
              <a:t>Strategies for learning: with community</a:t>
            </a:r>
            <a:endParaRPr b="1" sz="2400">
              <a:latin typeface="PT Sans"/>
              <a:ea typeface="PT Sans"/>
              <a:cs typeface="PT Sans"/>
              <a:sym typeface="PT Sans"/>
            </a:endParaRPr>
          </a:p>
        </p:txBody>
      </p:sp>
      <p:pic>
        <p:nvPicPr>
          <p:cNvPr id="480" name="Google Shape;480;p72">
            <a:hlinkClick r:id="rId5"/>
          </p:cNvPr>
          <p:cNvPicPr preferRelativeResize="0"/>
          <p:nvPr/>
        </p:nvPicPr>
        <p:blipFill>
          <a:blip r:embed="rId6">
            <a:alphaModFix/>
          </a:blip>
          <a:stretch>
            <a:fillRect/>
          </a:stretch>
        </p:blipFill>
        <p:spPr>
          <a:xfrm>
            <a:off x="5496775" y="290725"/>
            <a:ext cx="3478626" cy="45479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1027725" y="0"/>
            <a:ext cx="7017996" cy="536499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3"/>
          <p:cNvSpPr txBox="1"/>
          <p:nvPr/>
        </p:nvSpPr>
        <p:spPr>
          <a:xfrm>
            <a:off x="315350" y="326800"/>
            <a:ext cx="8688000" cy="3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How to Twitter (in my opinion, for #rstats)</a:t>
            </a:r>
            <a:endParaRPr sz="2400">
              <a:latin typeface="PT Sans"/>
              <a:ea typeface="PT Sans"/>
              <a:cs typeface="PT Sans"/>
              <a:sym typeface="PT Sans"/>
            </a:endParaRPr>
          </a:p>
          <a:p>
            <a:pPr indent="0" lvl="0" marL="0" rtl="0" algn="l">
              <a:lnSpc>
                <a:spcPct val="115000"/>
              </a:lnSpc>
              <a:spcBef>
                <a:spcPts val="1200"/>
              </a:spcBef>
              <a:spcAft>
                <a:spcPts val="0"/>
              </a:spcAft>
              <a:buNone/>
            </a:pPr>
            <a:r>
              <a:t/>
            </a:r>
            <a:endParaRPr b="1" sz="2400">
              <a:latin typeface="PT Sans"/>
              <a:ea typeface="PT Sans"/>
              <a:cs typeface="PT Sans"/>
              <a:sym typeface="PT Sans"/>
            </a:endParaRPr>
          </a:p>
          <a:p>
            <a:pPr indent="0" lvl="0" marL="0" rtl="0" algn="l">
              <a:lnSpc>
                <a:spcPct val="115000"/>
              </a:lnSpc>
              <a:spcBef>
                <a:spcPts val="1200"/>
              </a:spcBef>
              <a:spcAft>
                <a:spcPts val="0"/>
              </a:spcAft>
              <a:buNone/>
            </a:pPr>
            <a:r>
              <a:rPr b="1" lang="en" sz="2400">
                <a:latin typeface="PT Sans"/>
                <a:ea typeface="PT Sans"/>
                <a:cs typeface="PT Sans"/>
                <a:sym typeface="PT Sans"/>
              </a:rPr>
              <a:t>Be deliberate. Curate who you follow and start by listening. </a:t>
            </a:r>
            <a:endParaRPr b="1" sz="2400">
              <a:latin typeface="PT Sans"/>
              <a:ea typeface="PT Sans"/>
              <a:cs typeface="PT Sans"/>
              <a:sym typeface="PT Sans"/>
            </a:endParaRPr>
          </a:p>
          <a:p>
            <a:pPr indent="0" lvl="0" marL="0" rtl="0" algn="l">
              <a:lnSpc>
                <a:spcPct val="115000"/>
              </a:lnSpc>
              <a:spcBef>
                <a:spcPts val="1200"/>
              </a:spcBef>
              <a:spcAft>
                <a:spcPts val="0"/>
              </a:spcAft>
              <a:buNone/>
            </a:pPr>
            <a:r>
              <a:rPr lang="en" sz="2400">
                <a:latin typeface="PT Sans"/>
                <a:ea typeface="PT Sans"/>
                <a:cs typeface="PT Sans"/>
                <a:sym typeface="PT Sans"/>
              </a:rPr>
              <a:t>I use Twitter deliberately for R and science communities, so that is the majority of the folks I follow </a:t>
            </a:r>
            <a:endParaRPr sz="2400">
              <a:latin typeface="PT Sans"/>
              <a:ea typeface="PT Sans"/>
              <a:cs typeface="PT Sans"/>
              <a:sym typeface="PT Sans"/>
            </a:endParaRPr>
          </a:p>
          <a:p>
            <a:pPr indent="0" lvl="0" marL="0" rtl="0" algn="l">
              <a:lnSpc>
                <a:spcPct val="115000"/>
              </a:lnSpc>
              <a:spcBef>
                <a:spcPts val="1200"/>
              </a:spcBef>
              <a:spcAft>
                <a:spcPts val="0"/>
              </a:spcAft>
              <a:buNone/>
            </a:pPr>
            <a:r>
              <a:t/>
            </a:r>
            <a:endParaRPr sz="2400">
              <a:latin typeface="PT Sans"/>
              <a:ea typeface="PT Sans"/>
              <a:cs typeface="PT Sans"/>
              <a:sym typeface="PT Sans"/>
            </a:endParaRPr>
          </a:p>
          <a:p>
            <a:pPr indent="0" lvl="0" marL="0" rtl="0" algn="l">
              <a:lnSpc>
                <a:spcPct val="115000"/>
              </a:lnSpc>
              <a:spcBef>
                <a:spcPts val="1200"/>
              </a:spcBef>
              <a:spcAft>
                <a:spcPts val="0"/>
              </a:spcAft>
              <a:buNone/>
            </a:pPr>
            <a:r>
              <a:t/>
            </a:r>
            <a:endParaRPr sz="2400">
              <a:latin typeface="PT Sans"/>
              <a:ea typeface="PT Sans"/>
              <a:cs typeface="PT Sans"/>
              <a:sym typeface="PT Sans"/>
            </a:endParaRPr>
          </a:p>
          <a:p>
            <a:pPr indent="0" lvl="0" marL="0" rtl="0" algn="l">
              <a:lnSpc>
                <a:spcPct val="115000"/>
              </a:lnSpc>
              <a:spcBef>
                <a:spcPts val="1200"/>
              </a:spcBef>
              <a:spcAft>
                <a:spcPts val="0"/>
              </a:spcAft>
              <a:buNone/>
            </a:pPr>
            <a:r>
              <a:rPr lang="en" sz="2400">
                <a:latin typeface="PT Sans"/>
                <a:ea typeface="PT Sans"/>
                <a:cs typeface="PT Sans"/>
                <a:sym typeface="PT Sans"/>
              </a:rPr>
              <a:t>(but I also follow Mark Hamill. </a:t>
            </a:r>
            <a:r>
              <a:rPr lang="en" sz="2400" u="sng">
                <a:solidFill>
                  <a:schemeClr val="hlink"/>
                </a:solidFill>
                <a:latin typeface="PT Sans"/>
                <a:ea typeface="PT Sans"/>
                <a:cs typeface="PT Sans"/>
                <a:sym typeface="PT Sans"/>
                <a:hlinkClick r:id="rId3"/>
              </a:rPr>
              <a:t>@HamillHimself</a:t>
            </a:r>
            <a:r>
              <a:rPr lang="en" sz="2400">
                <a:latin typeface="PT Sans"/>
                <a:ea typeface="PT Sans"/>
                <a:cs typeface="PT Sans"/>
                <a:sym typeface="PT Sans"/>
              </a:rPr>
              <a:t>).</a:t>
            </a:r>
            <a:endParaRPr sz="2400">
              <a:latin typeface="PT Sans"/>
              <a:ea typeface="PT Sans"/>
              <a:cs typeface="PT Sans"/>
              <a:sym typeface="PT Sans"/>
            </a:endParaRPr>
          </a:p>
          <a:p>
            <a:pPr indent="0" lvl="0" marL="0" rtl="0" algn="l">
              <a:spcBef>
                <a:spcPts val="1200"/>
              </a:spcBef>
              <a:spcAft>
                <a:spcPts val="0"/>
              </a:spcAft>
              <a:buNone/>
            </a:pPr>
            <a:r>
              <a:t/>
            </a:r>
            <a:endParaRPr sz="2400">
              <a:latin typeface="PT Sans"/>
              <a:ea typeface="PT Sans"/>
              <a:cs typeface="PT Sans"/>
              <a:sym typeface="PT Sans"/>
            </a:endParaRPr>
          </a:p>
        </p:txBody>
      </p:sp>
      <p:pic>
        <p:nvPicPr>
          <p:cNvPr id="486" name="Google Shape;486;p73"/>
          <p:cNvPicPr preferRelativeResize="0"/>
          <p:nvPr/>
        </p:nvPicPr>
        <p:blipFill>
          <a:blip r:embed="rId4">
            <a:alphaModFix/>
          </a:blip>
          <a:stretch>
            <a:fillRect/>
          </a:stretch>
        </p:blipFill>
        <p:spPr>
          <a:xfrm>
            <a:off x="6883350" y="2673450"/>
            <a:ext cx="1946700" cy="2325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4"/>
          <p:cNvSpPr txBox="1"/>
          <p:nvPr/>
        </p:nvSpPr>
        <p:spPr>
          <a:xfrm>
            <a:off x="152400" y="326800"/>
            <a:ext cx="8688000" cy="3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How to Twitter (in my opinion, for #rstats)</a:t>
            </a:r>
            <a:endParaRPr sz="2400">
              <a:latin typeface="PT Sans"/>
              <a:ea typeface="PT Sans"/>
              <a:cs typeface="PT Sans"/>
              <a:sym typeface="PT Sans"/>
            </a:endParaRPr>
          </a:p>
          <a:p>
            <a:pPr indent="0" lvl="0" marL="0" rtl="0" algn="l">
              <a:spcBef>
                <a:spcPts val="0"/>
              </a:spcBef>
              <a:spcAft>
                <a:spcPts val="0"/>
              </a:spcAft>
              <a:buNone/>
            </a:pPr>
            <a:r>
              <a:t/>
            </a:r>
            <a:endParaRPr sz="2400">
              <a:latin typeface="PT Sans"/>
              <a:ea typeface="PT Sans"/>
              <a:cs typeface="PT Sans"/>
              <a:sym typeface="PT Sans"/>
            </a:endParaRPr>
          </a:p>
          <a:p>
            <a:pPr indent="0" lvl="0" marL="0" rtl="0" algn="l">
              <a:spcBef>
                <a:spcPts val="0"/>
              </a:spcBef>
              <a:spcAft>
                <a:spcPts val="0"/>
              </a:spcAft>
              <a:buNone/>
            </a:pPr>
            <a:r>
              <a:rPr lang="en" sz="2400">
                <a:solidFill>
                  <a:schemeClr val="dk1"/>
                </a:solidFill>
                <a:latin typeface="PT Sans"/>
                <a:ea typeface="PT Sans"/>
                <a:cs typeface="PT Sans"/>
                <a:sym typeface="PT Sans"/>
              </a:rPr>
              <a:t>If you’re joining twitter to R, I suggest following:</a:t>
            </a:r>
            <a:endParaRPr sz="2400">
              <a:solidFill>
                <a:schemeClr val="dk1"/>
              </a:solidFill>
              <a:latin typeface="PT Sans"/>
              <a:ea typeface="PT Sans"/>
              <a:cs typeface="PT Sans"/>
              <a:sym typeface="PT Sans"/>
            </a:endParaRPr>
          </a:p>
          <a:p>
            <a:pPr indent="-381000" lvl="0" marL="457200" rtl="0" algn="l">
              <a:lnSpc>
                <a:spcPct val="115000"/>
              </a:lnSpc>
              <a:spcBef>
                <a:spcPts val="1200"/>
              </a:spcBef>
              <a:spcAft>
                <a:spcPts val="0"/>
              </a:spcAft>
              <a:buClr>
                <a:schemeClr val="dk1"/>
              </a:buClr>
              <a:buSzPts val="2400"/>
              <a:buFont typeface="PT Sans"/>
              <a:buChar char="●"/>
            </a:pPr>
            <a:r>
              <a:rPr lang="en" sz="2400" u="sng">
                <a:solidFill>
                  <a:schemeClr val="hlink"/>
                </a:solidFill>
                <a:latin typeface="PT Sans"/>
                <a:ea typeface="PT Sans"/>
                <a:cs typeface="PT Sans"/>
                <a:sym typeface="PT Sans"/>
                <a:hlinkClick r:id="rId3"/>
              </a:rPr>
              <a:t>@hadleywickham</a:t>
            </a:r>
            <a:endParaRPr sz="2400" u="sng">
              <a:solidFill>
                <a:schemeClr val="hlink"/>
              </a:solidFill>
              <a:latin typeface="PT Sans"/>
              <a:ea typeface="PT Sans"/>
              <a:cs typeface="PT Sans"/>
              <a:sym typeface="PT Sans"/>
            </a:endParaRPr>
          </a:p>
          <a:p>
            <a:pPr indent="-381000" lvl="0" marL="457200" rtl="0" algn="l">
              <a:lnSpc>
                <a:spcPct val="115000"/>
              </a:lnSpc>
              <a:spcBef>
                <a:spcPts val="0"/>
              </a:spcBef>
              <a:spcAft>
                <a:spcPts val="0"/>
              </a:spcAft>
              <a:buClr>
                <a:schemeClr val="dk1"/>
              </a:buClr>
              <a:buSzPts val="2400"/>
              <a:buFont typeface="PT Sans"/>
              <a:buChar char="●"/>
            </a:pPr>
            <a:r>
              <a:rPr lang="en" sz="2400" u="sng">
                <a:solidFill>
                  <a:schemeClr val="hlink"/>
                </a:solidFill>
                <a:latin typeface="PT Sans"/>
                <a:ea typeface="PT Sans"/>
                <a:cs typeface="PT Sans"/>
                <a:sym typeface="PT Sans"/>
                <a:hlinkClick r:id="rId4"/>
              </a:rPr>
              <a:t>@JennyBryan</a:t>
            </a:r>
            <a:endParaRPr sz="2400" u="sng">
              <a:solidFill>
                <a:schemeClr val="hlink"/>
              </a:solidFill>
              <a:latin typeface="PT Sans"/>
              <a:ea typeface="PT Sans"/>
              <a:cs typeface="PT Sans"/>
              <a:sym typeface="PT Sans"/>
            </a:endParaRPr>
          </a:p>
          <a:p>
            <a:pPr indent="-381000" lvl="0" marL="457200" rtl="0" algn="l">
              <a:lnSpc>
                <a:spcPct val="115000"/>
              </a:lnSpc>
              <a:spcBef>
                <a:spcPts val="0"/>
              </a:spcBef>
              <a:spcAft>
                <a:spcPts val="0"/>
              </a:spcAft>
              <a:buClr>
                <a:schemeClr val="dk1"/>
              </a:buClr>
              <a:buSzPts val="2400"/>
              <a:buFont typeface="PT Sans"/>
              <a:buChar char="●"/>
            </a:pPr>
            <a:r>
              <a:rPr lang="en" sz="2400" u="sng">
                <a:solidFill>
                  <a:schemeClr val="hlink"/>
                </a:solidFill>
                <a:latin typeface="PT Sans"/>
                <a:ea typeface="PT Sans"/>
                <a:cs typeface="PT Sans"/>
                <a:sym typeface="PT Sans"/>
                <a:hlinkClick r:id="rId5"/>
              </a:rPr>
              <a:t>@rOpenSci</a:t>
            </a:r>
            <a:endParaRPr sz="2400" u="sng">
              <a:solidFill>
                <a:schemeClr val="hlink"/>
              </a:solidFill>
              <a:latin typeface="PT Sans"/>
              <a:ea typeface="PT Sans"/>
              <a:cs typeface="PT Sans"/>
              <a:sym typeface="PT Sans"/>
            </a:endParaRPr>
          </a:p>
          <a:p>
            <a:pPr indent="-381000" lvl="0" marL="457200" rtl="0" algn="l">
              <a:lnSpc>
                <a:spcPct val="115000"/>
              </a:lnSpc>
              <a:spcBef>
                <a:spcPts val="0"/>
              </a:spcBef>
              <a:spcAft>
                <a:spcPts val="0"/>
              </a:spcAft>
              <a:buClr>
                <a:schemeClr val="dk1"/>
              </a:buClr>
              <a:buSzPts val="2400"/>
              <a:buFont typeface="PT Sans"/>
              <a:buChar char="●"/>
            </a:pPr>
            <a:r>
              <a:rPr lang="en" sz="2400" u="sng">
                <a:solidFill>
                  <a:schemeClr val="hlink"/>
                </a:solidFill>
                <a:latin typeface="PT Sans"/>
                <a:ea typeface="PT Sans"/>
                <a:cs typeface="PT Sans"/>
                <a:sym typeface="PT Sans"/>
              </a:rPr>
              <a:t>@W</a:t>
            </a:r>
            <a:r>
              <a:rPr lang="en" sz="2400" u="sng">
                <a:solidFill>
                  <a:schemeClr val="hlink"/>
                </a:solidFill>
                <a:latin typeface="PT Sans"/>
                <a:ea typeface="PT Sans"/>
                <a:cs typeface="PT Sans"/>
                <a:sym typeface="PT Sans"/>
                <a:hlinkClick r:id="rId6"/>
              </a:rPr>
              <a:t>eAreRLadies</a:t>
            </a:r>
            <a:endParaRPr sz="2400">
              <a:solidFill>
                <a:schemeClr val="dk1"/>
              </a:solidFill>
              <a:latin typeface="PT Sans"/>
              <a:ea typeface="PT Sans"/>
              <a:cs typeface="PT Sans"/>
              <a:sym typeface="PT Sans"/>
            </a:endParaRPr>
          </a:p>
          <a:p>
            <a:pPr indent="0" lvl="0" marL="0" rtl="0" algn="l">
              <a:spcBef>
                <a:spcPts val="1200"/>
              </a:spcBef>
              <a:spcAft>
                <a:spcPts val="0"/>
              </a:spcAft>
              <a:buNone/>
            </a:pPr>
            <a:r>
              <a:rPr lang="en" sz="2400">
                <a:solidFill>
                  <a:schemeClr val="dk1"/>
                </a:solidFill>
                <a:latin typeface="PT Sans"/>
                <a:ea typeface="PT Sans"/>
                <a:cs typeface="PT Sans"/>
                <a:sym typeface="PT Sans"/>
              </a:rPr>
              <a:t>Also check: </a:t>
            </a:r>
            <a:endParaRPr sz="2400">
              <a:solidFill>
                <a:schemeClr val="dk1"/>
              </a:solidFill>
              <a:latin typeface="PT Sans"/>
              <a:ea typeface="PT Sans"/>
              <a:cs typeface="PT Sans"/>
              <a:sym typeface="PT Sans"/>
            </a:endParaRPr>
          </a:p>
          <a:p>
            <a:pPr indent="-381000" lvl="0" marL="457200" rtl="0" algn="l">
              <a:spcBef>
                <a:spcPts val="0"/>
              </a:spcBef>
              <a:spcAft>
                <a:spcPts val="0"/>
              </a:spcAft>
              <a:buClr>
                <a:schemeClr val="dk1"/>
              </a:buClr>
              <a:buSzPts val="2400"/>
              <a:buFont typeface="PT Sans"/>
              <a:buChar char="●"/>
            </a:pPr>
            <a:r>
              <a:rPr lang="en" sz="2400">
                <a:solidFill>
                  <a:schemeClr val="dk1"/>
                </a:solidFill>
                <a:latin typeface="PT Sans"/>
                <a:ea typeface="PT Sans"/>
                <a:cs typeface="PT Sans"/>
                <a:sym typeface="PT Sans"/>
              </a:rPr>
              <a:t>#rstats</a:t>
            </a:r>
            <a:endParaRPr sz="2400">
              <a:solidFill>
                <a:schemeClr val="dk1"/>
              </a:solidFill>
              <a:latin typeface="PT Sans"/>
              <a:ea typeface="PT Sans"/>
              <a:cs typeface="PT Sans"/>
              <a:sym typeface="PT Sans"/>
            </a:endParaRPr>
          </a:p>
          <a:p>
            <a:pPr indent="-381000" lvl="0" marL="457200" rtl="0" algn="l">
              <a:spcBef>
                <a:spcPts val="0"/>
              </a:spcBef>
              <a:spcAft>
                <a:spcPts val="0"/>
              </a:spcAft>
              <a:buClr>
                <a:schemeClr val="dk1"/>
              </a:buClr>
              <a:buSzPts val="2400"/>
              <a:buFont typeface="PT Sans"/>
              <a:buChar char="●"/>
            </a:pPr>
            <a:r>
              <a:rPr lang="en" sz="2400">
                <a:solidFill>
                  <a:schemeClr val="dk1"/>
                </a:solidFill>
                <a:latin typeface="PT Sans"/>
                <a:ea typeface="PT Sans"/>
                <a:cs typeface="PT Sans"/>
                <a:sym typeface="PT Sans"/>
              </a:rPr>
              <a:t>#rstudioconf</a:t>
            </a:r>
            <a:endParaRPr sz="2400">
              <a:solidFill>
                <a:schemeClr val="dk1"/>
              </a:solidFill>
              <a:latin typeface="PT Sans"/>
              <a:ea typeface="PT Sans"/>
              <a:cs typeface="PT Sans"/>
              <a:sym typeface="PT Sans"/>
            </a:endParaRPr>
          </a:p>
          <a:p>
            <a:pPr indent="0" lvl="0" marL="0" rtl="0" algn="l">
              <a:lnSpc>
                <a:spcPct val="115000"/>
              </a:lnSpc>
              <a:spcBef>
                <a:spcPts val="1200"/>
              </a:spcBef>
              <a:spcAft>
                <a:spcPts val="0"/>
              </a:spcAft>
              <a:buNone/>
            </a:pPr>
            <a:r>
              <a:t/>
            </a:r>
            <a:endParaRPr sz="2400" u="sng">
              <a:solidFill>
                <a:schemeClr val="hlink"/>
              </a:solidFill>
              <a:latin typeface="PT Sans"/>
              <a:ea typeface="PT Sans"/>
              <a:cs typeface="PT Sans"/>
              <a:sym typeface="PT Sans"/>
            </a:endParaRPr>
          </a:p>
          <a:p>
            <a:pPr indent="0" lvl="0" marL="0" rtl="0" algn="l">
              <a:spcBef>
                <a:spcPts val="1200"/>
              </a:spcBef>
              <a:spcAft>
                <a:spcPts val="0"/>
              </a:spcAft>
              <a:buNone/>
            </a:pPr>
            <a:r>
              <a:t/>
            </a:r>
            <a:endParaRPr b="1" sz="2400">
              <a:latin typeface="PT Sans"/>
              <a:ea typeface="PT Sans"/>
              <a:cs typeface="PT Sans"/>
              <a:sym typeface="PT Sans"/>
            </a:endParaRPr>
          </a:p>
        </p:txBody>
      </p:sp>
      <p:sp>
        <p:nvSpPr>
          <p:cNvPr id="492" name="Google Shape;492;p74"/>
          <p:cNvSpPr txBox="1"/>
          <p:nvPr/>
        </p:nvSpPr>
        <p:spPr>
          <a:xfrm>
            <a:off x="5002500" y="2193200"/>
            <a:ext cx="3639600" cy="26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400">
                <a:solidFill>
                  <a:schemeClr val="dk1"/>
                </a:solidFill>
                <a:latin typeface="PT Sans"/>
                <a:ea typeface="PT Sans"/>
                <a:cs typeface="PT Sans"/>
                <a:sym typeface="PT Sans"/>
              </a:rPr>
              <a:t>You can also follow us:</a:t>
            </a:r>
            <a:endParaRPr sz="2400">
              <a:solidFill>
                <a:schemeClr val="dk1"/>
              </a:solidFill>
              <a:latin typeface="PT Sans"/>
              <a:ea typeface="PT Sans"/>
              <a:cs typeface="PT Sans"/>
              <a:sym typeface="PT Sans"/>
            </a:endParaRPr>
          </a:p>
          <a:p>
            <a:pPr indent="-381000" lvl="0" marL="457200" rtl="0" algn="l">
              <a:lnSpc>
                <a:spcPct val="115000"/>
              </a:lnSpc>
              <a:spcBef>
                <a:spcPts val="1200"/>
              </a:spcBef>
              <a:spcAft>
                <a:spcPts val="0"/>
              </a:spcAft>
              <a:buClr>
                <a:schemeClr val="dk1"/>
              </a:buClr>
              <a:buSzPts val="2400"/>
              <a:buFont typeface="PT Sans"/>
              <a:buChar char="●"/>
            </a:pPr>
            <a:r>
              <a:rPr lang="en" sz="2400" u="sng">
                <a:solidFill>
                  <a:schemeClr val="hlink"/>
                </a:solidFill>
                <a:latin typeface="PT Sans"/>
                <a:ea typeface="PT Sans"/>
                <a:cs typeface="PT Sans"/>
                <a:sym typeface="PT Sans"/>
                <a:hlinkClick r:id="rId7"/>
              </a:rPr>
              <a:t>@juliesquid</a:t>
            </a:r>
            <a:endParaRPr sz="2400" u="sng">
              <a:solidFill>
                <a:schemeClr val="hlink"/>
              </a:solidFill>
              <a:latin typeface="PT Sans"/>
              <a:ea typeface="PT Sans"/>
              <a:cs typeface="PT Sans"/>
              <a:sym typeface="PT Sans"/>
            </a:endParaRPr>
          </a:p>
          <a:p>
            <a:pPr indent="-381000" lvl="0" marL="457200" rtl="0" algn="l">
              <a:lnSpc>
                <a:spcPct val="115000"/>
              </a:lnSpc>
              <a:spcBef>
                <a:spcPts val="0"/>
              </a:spcBef>
              <a:spcAft>
                <a:spcPts val="0"/>
              </a:spcAft>
              <a:buClr>
                <a:schemeClr val="dk1"/>
              </a:buClr>
              <a:buSzPts val="2400"/>
              <a:buFont typeface="PT Sans"/>
              <a:buChar char="●"/>
            </a:pPr>
            <a:r>
              <a:rPr lang="en" sz="2400" u="sng">
                <a:solidFill>
                  <a:schemeClr val="hlink"/>
                </a:solidFill>
                <a:latin typeface="PT Sans"/>
                <a:ea typeface="PT Sans"/>
                <a:cs typeface="PT Sans"/>
                <a:sym typeface="PT Sans"/>
                <a:hlinkClick r:id="rId8"/>
              </a:rPr>
              <a:t>@allison_horst</a:t>
            </a:r>
            <a:endParaRPr sz="2400" u="sng">
              <a:solidFill>
                <a:schemeClr val="hlink"/>
              </a:solidFill>
              <a:latin typeface="PT Sans"/>
              <a:ea typeface="PT Sans"/>
              <a:cs typeface="PT Sans"/>
              <a:sym typeface="PT Sans"/>
            </a:endParaRPr>
          </a:p>
          <a:p>
            <a:pPr indent="-381000" lvl="0" marL="457200" rtl="0" algn="l">
              <a:lnSpc>
                <a:spcPct val="115000"/>
              </a:lnSpc>
              <a:spcBef>
                <a:spcPts val="0"/>
              </a:spcBef>
              <a:spcAft>
                <a:spcPts val="0"/>
              </a:spcAft>
              <a:buClr>
                <a:schemeClr val="dk1"/>
              </a:buClr>
              <a:buSzPts val="2400"/>
              <a:buFont typeface="PT Sans"/>
              <a:buChar char="●"/>
            </a:pPr>
            <a:r>
              <a:rPr lang="en" sz="2400" u="sng">
                <a:solidFill>
                  <a:schemeClr val="hlink"/>
                </a:solidFill>
                <a:latin typeface="PT Sans"/>
                <a:ea typeface="PT Sans"/>
                <a:cs typeface="PT Sans"/>
                <a:sym typeface="PT Sans"/>
              </a:rPr>
              <a:t>@j</a:t>
            </a:r>
            <a:r>
              <a:rPr lang="en" sz="2400" u="sng">
                <a:solidFill>
                  <a:schemeClr val="hlink"/>
                </a:solidFill>
                <a:latin typeface="PT Sans"/>
                <a:ea typeface="PT Sans"/>
                <a:cs typeface="PT Sans"/>
                <a:sym typeface="PT Sans"/>
                <a:hlinkClick r:id="rId9"/>
              </a:rPr>
              <a:t>amiecmonty</a:t>
            </a:r>
            <a:endParaRPr sz="2400" u="sng">
              <a:solidFill>
                <a:schemeClr val="hlink"/>
              </a:solidFill>
              <a:latin typeface="PT Sans"/>
              <a:ea typeface="PT Sans"/>
              <a:cs typeface="PT Sans"/>
              <a:sym typeface="PT Sans"/>
            </a:endParaRPr>
          </a:p>
          <a:p>
            <a:pPr indent="-381000" lvl="0" marL="457200" rtl="0" algn="l">
              <a:lnSpc>
                <a:spcPct val="115000"/>
              </a:lnSpc>
              <a:spcBef>
                <a:spcPts val="0"/>
              </a:spcBef>
              <a:spcAft>
                <a:spcPts val="0"/>
              </a:spcAft>
              <a:buClr>
                <a:schemeClr val="dk1"/>
              </a:buClr>
              <a:buSzPts val="2400"/>
              <a:buFont typeface="PT Sans"/>
              <a:buChar char="●"/>
            </a:pPr>
            <a:r>
              <a:rPr lang="en" sz="2400" u="sng">
                <a:solidFill>
                  <a:schemeClr val="hlink"/>
                </a:solidFill>
                <a:latin typeface="PT Sans"/>
                <a:ea typeface="PT Sans"/>
                <a:cs typeface="PT Sans"/>
                <a:sym typeface="PT Sans"/>
              </a:rPr>
              <a:t>@E</a:t>
            </a:r>
            <a:r>
              <a:rPr lang="en" sz="2400" u="sng">
                <a:solidFill>
                  <a:schemeClr val="hlink"/>
                </a:solidFill>
                <a:latin typeface="PT Sans"/>
                <a:ea typeface="PT Sans"/>
                <a:cs typeface="PT Sans"/>
                <a:sym typeface="PT Sans"/>
                <a:hlinkClick r:id="rId10"/>
              </a:rPr>
              <a:t>COuture9</a:t>
            </a:r>
            <a:endParaRPr sz="2400" u="sng">
              <a:solidFill>
                <a:schemeClr val="hlink"/>
              </a:solidFill>
              <a:latin typeface="PT Sans"/>
              <a:ea typeface="PT Sans"/>
              <a:cs typeface="PT Sans"/>
              <a:sym typeface="PT Sans"/>
            </a:endParaRPr>
          </a:p>
          <a:p>
            <a:pPr indent="0" lvl="0" marL="0" rtl="0" algn="l">
              <a:lnSpc>
                <a:spcPct val="115000"/>
              </a:lnSpc>
              <a:spcBef>
                <a:spcPts val="1200"/>
              </a:spcBef>
              <a:spcAft>
                <a:spcPts val="0"/>
              </a:spcAft>
              <a:buNone/>
            </a:pPr>
            <a:r>
              <a:t/>
            </a:r>
            <a:endParaRPr sz="2400" u="sng">
              <a:solidFill>
                <a:schemeClr val="hlink"/>
              </a:solidFill>
              <a:latin typeface="PT Sans"/>
              <a:ea typeface="PT Sans"/>
              <a:cs typeface="PT Sans"/>
              <a:sym typeface="PT Sans"/>
            </a:endParaRPr>
          </a:p>
          <a:p>
            <a:pPr indent="0" lvl="0" marL="0" rtl="0" algn="l">
              <a:spcBef>
                <a:spcPts val="1200"/>
              </a:spcBef>
              <a:spcAft>
                <a:spcPts val="0"/>
              </a:spcAft>
              <a:buNone/>
            </a:pPr>
            <a:r>
              <a:t/>
            </a:r>
            <a:endParaRPr b="1" sz="2400">
              <a:latin typeface="PT Sans"/>
              <a:ea typeface="PT Sans"/>
              <a:cs typeface="PT Sans"/>
              <a:sym typeface="PT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5"/>
          <p:cNvSpPr txBox="1"/>
          <p:nvPr/>
        </p:nvSpPr>
        <p:spPr>
          <a:xfrm>
            <a:off x="0" y="98200"/>
            <a:ext cx="8994000" cy="45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Getting help</a:t>
            </a:r>
            <a:endParaRPr sz="2400">
              <a:latin typeface="PT Sans"/>
              <a:ea typeface="PT Sans"/>
              <a:cs typeface="PT Sans"/>
              <a:sym typeface="PT Sans"/>
            </a:endParaRPr>
          </a:p>
          <a:p>
            <a:pPr indent="0" lvl="0" marL="0" rtl="0" algn="l">
              <a:lnSpc>
                <a:spcPct val="115000"/>
              </a:lnSpc>
              <a:spcBef>
                <a:spcPts val="1200"/>
              </a:spcBef>
              <a:spcAft>
                <a:spcPts val="0"/>
              </a:spcAft>
              <a:buNone/>
            </a:pPr>
            <a:r>
              <a:t/>
            </a:r>
            <a:endParaRPr b="1" sz="2400">
              <a:latin typeface="PT Sans"/>
              <a:ea typeface="PT Sans"/>
              <a:cs typeface="PT Sans"/>
              <a:sym typeface="PT Sans"/>
            </a:endParaRPr>
          </a:p>
          <a:p>
            <a:pPr indent="0" lvl="0" marL="0" rtl="0" algn="l">
              <a:spcBef>
                <a:spcPts val="1200"/>
              </a:spcBef>
              <a:spcAft>
                <a:spcPts val="0"/>
              </a:spcAft>
              <a:buNone/>
            </a:pPr>
            <a:r>
              <a:rPr b="1" lang="en" sz="2400">
                <a:solidFill>
                  <a:schemeClr val="dk1"/>
                </a:solidFill>
                <a:latin typeface="PT Sans"/>
                <a:ea typeface="PT Sans"/>
                <a:cs typeface="PT Sans"/>
                <a:sym typeface="PT Sans"/>
              </a:rPr>
              <a:t>Helping you help yourself</a:t>
            </a:r>
            <a:r>
              <a:rPr lang="en" sz="2400">
                <a:solidFill>
                  <a:schemeClr val="dk1"/>
                </a:solidFill>
                <a:latin typeface="PT Sans"/>
                <a:ea typeface="PT Sans"/>
                <a:cs typeface="PT Sans"/>
                <a:sym typeface="PT Sans"/>
              </a:rPr>
              <a:t> means moving beyond “it’s not working” and towards solution-oriented approaches. </a:t>
            </a:r>
            <a:endParaRPr sz="2400">
              <a:solidFill>
                <a:schemeClr val="dk1"/>
              </a:solidFill>
              <a:latin typeface="PT Sans"/>
              <a:ea typeface="PT Sans"/>
              <a:cs typeface="PT Sans"/>
              <a:sym typeface="PT Sans"/>
            </a:endParaRPr>
          </a:p>
          <a:p>
            <a:pPr indent="0" lvl="0" marL="0" rtl="0" algn="l">
              <a:spcBef>
                <a:spcPts val="0"/>
              </a:spcBef>
              <a:spcAft>
                <a:spcPts val="0"/>
              </a:spcAft>
              <a:buNone/>
            </a:pPr>
            <a:r>
              <a:t/>
            </a:r>
            <a:endParaRPr sz="2400">
              <a:solidFill>
                <a:schemeClr val="dk1"/>
              </a:solidFill>
              <a:latin typeface="PT Sans"/>
              <a:ea typeface="PT Sans"/>
              <a:cs typeface="PT Sans"/>
              <a:sym typeface="PT Sans"/>
            </a:endParaRPr>
          </a:p>
          <a:p>
            <a:pPr indent="0" lvl="0" marL="0" rtl="0" algn="l">
              <a:spcBef>
                <a:spcPts val="0"/>
              </a:spcBef>
              <a:spcAft>
                <a:spcPts val="0"/>
              </a:spcAft>
              <a:buNone/>
            </a:pPr>
            <a:r>
              <a:rPr lang="en" sz="2400">
                <a:solidFill>
                  <a:schemeClr val="dk1"/>
                </a:solidFill>
                <a:latin typeface="PT Sans"/>
                <a:ea typeface="PT Sans"/>
                <a:cs typeface="PT Sans"/>
                <a:sym typeface="PT Sans"/>
              </a:rPr>
              <a:t>Part of this is the </a:t>
            </a:r>
            <a:r>
              <a:rPr b="1" lang="en" sz="2400">
                <a:solidFill>
                  <a:schemeClr val="dk1"/>
                </a:solidFill>
                <a:latin typeface="PT Sans"/>
                <a:ea typeface="PT Sans"/>
                <a:cs typeface="PT Sans"/>
                <a:sym typeface="PT Sans"/>
              </a:rPr>
              <a:t>mindset where you expect that someone has encountered this problem before</a:t>
            </a:r>
            <a:r>
              <a:rPr lang="en" sz="2400">
                <a:solidFill>
                  <a:schemeClr val="dk1"/>
                </a:solidFill>
                <a:latin typeface="PT Sans"/>
                <a:ea typeface="PT Sans"/>
                <a:cs typeface="PT Sans"/>
                <a:sym typeface="PT Sans"/>
              </a:rPr>
              <a:t> …</a:t>
            </a:r>
            <a:endParaRPr sz="2400">
              <a:solidFill>
                <a:schemeClr val="dk1"/>
              </a:solidFill>
              <a:latin typeface="PT Sans"/>
              <a:ea typeface="PT Sans"/>
              <a:cs typeface="PT Sans"/>
              <a:sym typeface="PT Sans"/>
            </a:endParaRPr>
          </a:p>
          <a:p>
            <a:pPr indent="0" lvl="0" marL="0" rtl="0" algn="l">
              <a:spcBef>
                <a:spcPts val="0"/>
              </a:spcBef>
              <a:spcAft>
                <a:spcPts val="0"/>
              </a:spcAft>
              <a:buNone/>
            </a:pPr>
            <a:r>
              <a:t/>
            </a:r>
            <a:endParaRPr sz="2400">
              <a:solidFill>
                <a:schemeClr val="dk1"/>
              </a:solidFill>
              <a:latin typeface="PT Sans"/>
              <a:ea typeface="PT Sans"/>
              <a:cs typeface="PT Sans"/>
              <a:sym typeface="PT Sans"/>
            </a:endParaRPr>
          </a:p>
          <a:p>
            <a:pPr indent="0" lvl="0" marL="0" rtl="0" algn="l">
              <a:spcBef>
                <a:spcPts val="0"/>
              </a:spcBef>
              <a:spcAft>
                <a:spcPts val="0"/>
              </a:spcAft>
              <a:buNone/>
            </a:pPr>
            <a:r>
              <a:rPr lang="en" sz="2400">
                <a:solidFill>
                  <a:schemeClr val="dk1"/>
                </a:solidFill>
                <a:latin typeface="PT Sans"/>
                <a:ea typeface="PT Sans"/>
                <a:cs typeface="PT Sans"/>
                <a:sym typeface="PT Sans"/>
              </a:rPr>
              <a:t>and that </a:t>
            </a:r>
            <a:r>
              <a:rPr b="1" lang="en" sz="2400">
                <a:solidFill>
                  <a:schemeClr val="dk1"/>
                </a:solidFill>
                <a:latin typeface="PT Sans"/>
                <a:ea typeface="PT Sans"/>
                <a:cs typeface="PT Sans"/>
                <a:sym typeface="PT Sans"/>
              </a:rPr>
              <a:t>the problem is likely your typo or misuse</a:t>
            </a:r>
            <a:r>
              <a:rPr lang="en" sz="2400">
                <a:solidFill>
                  <a:schemeClr val="dk1"/>
                </a:solidFill>
                <a:latin typeface="PT Sans"/>
                <a:ea typeface="PT Sans"/>
                <a:cs typeface="PT Sans"/>
                <a:sym typeface="PT Sans"/>
              </a:rPr>
              <a:t>, and not that R is broken or hates you.</a:t>
            </a:r>
            <a:endParaRPr sz="2400">
              <a:solidFill>
                <a:schemeClr val="dk1"/>
              </a:solidFill>
              <a:latin typeface="PT Sans"/>
              <a:ea typeface="PT Sans"/>
              <a:cs typeface="PT Sans"/>
              <a:sym typeface="PT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6"/>
          <p:cNvSpPr txBox="1"/>
          <p:nvPr/>
        </p:nvSpPr>
        <p:spPr>
          <a:xfrm>
            <a:off x="75000" y="127150"/>
            <a:ext cx="9480000" cy="45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library(tidyverse) </a:t>
            </a:r>
            <a:r>
              <a:rPr b="1" lang="en" sz="2400">
                <a:solidFill>
                  <a:srgbClr val="38761D"/>
                </a:solidFill>
                <a:latin typeface="Courier New"/>
                <a:ea typeface="Courier New"/>
                <a:cs typeface="Courier New"/>
                <a:sym typeface="Courier New"/>
              </a:rPr>
              <a:t># also attaches tidyr</a:t>
            </a:r>
            <a:endParaRPr b="1" sz="2400">
              <a:solidFill>
                <a:srgbClr val="38761D"/>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smiths </a:t>
            </a:r>
            <a:r>
              <a:rPr b="1" lang="en" sz="2400">
                <a:solidFill>
                  <a:srgbClr val="38761D"/>
                </a:solidFill>
                <a:latin typeface="Courier New"/>
                <a:ea typeface="Courier New"/>
                <a:cs typeface="Courier New"/>
                <a:sym typeface="Courier New"/>
              </a:rPr>
              <a:t>## data loaded with tidyr</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800">
                <a:solidFill>
                  <a:schemeClr val="dk1"/>
                </a:solidFill>
                <a:latin typeface="Courier New"/>
                <a:ea typeface="Courier New"/>
                <a:cs typeface="Courier New"/>
                <a:sym typeface="Courier New"/>
              </a:rPr>
              <a:t>#&gt; # A tibble: 2 x 5</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800">
                <a:solidFill>
                  <a:schemeClr val="dk1"/>
                </a:solidFill>
                <a:latin typeface="Courier New"/>
                <a:ea typeface="Courier New"/>
                <a:cs typeface="Courier New"/>
                <a:sym typeface="Courier New"/>
              </a:rPr>
              <a:t>#&gt;   subject 	time   age weight height</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800">
                <a:solidFill>
                  <a:schemeClr val="dk1"/>
                </a:solidFill>
                <a:latin typeface="Courier New"/>
                <a:ea typeface="Courier New"/>
                <a:cs typeface="Courier New"/>
                <a:sym typeface="Courier New"/>
              </a:rPr>
              <a:t>#&gt;   &lt;chr&gt;  	&lt;dbl&gt; &lt;dbl&gt;  &lt;dbl&gt;  &lt;dbl&gt;</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800">
                <a:solidFill>
                  <a:schemeClr val="dk1"/>
                </a:solidFill>
                <a:latin typeface="Courier New"/>
                <a:ea typeface="Courier New"/>
                <a:cs typeface="Courier New"/>
                <a:sym typeface="Courier New"/>
              </a:rPr>
              <a:t>#&gt; 1 John Smith 	1	33 	90   1.87</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800">
                <a:solidFill>
                  <a:schemeClr val="dk1"/>
                </a:solidFill>
                <a:latin typeface="Courier New"/>
                <a:ea typeface="Courier New"/>
                <a:cs typeface="Courier New"/>
                <a:sym typeface="Courier New"/>
              </a:rPr>
              <a:t>#&gt; 2 Mary Smith 	1	NA 	NA   1.54</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smiths %&gt;%</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  seperate(subject, into = c("first", "last"))</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rgbClr val="FF0000"/>
                </a:solidFill>
                <a:latin typeface="Courier New"/>
                <a:ea typeface="Courier New"/>
                <a:cs typeface="Courier New"/>
                <a:sym typeface="Courier New"/>
              </a:rPr>
              <a:t>Error: 'seperate' is not an exported object from 'namespace:tidyr'</a:t>
            </a:r>
            <a:endParaRPr b="1" sz="24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chemeClr val="dk1"/>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77"/>
          <p:cNvSpPr txBox="1"/>
          <p:nvPr/>
        </p:nvSpPr>
        <p:spPr>
          <a:xfrm>
            <a:off x="75000" y="127150"/>
            <a:ext cx="9480000" cy="45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 r</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library(tidyverse)</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ggplot(cars, aes(speed, dist))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  geom_point()</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![](https://i.imgur.com/g4ePvl5.png)</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&lt;sup&gt;Created on 2020-01-28 by the [reprex package](https://reprex.tidyverse.org) (v0.3.0)&lt;/sup&gt;</a:t>
            </a:r>
            <a:endParaRPr b="1" sz="2400">
              <a:solidFill>
                <a:schemeClr val="dk1"/>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8"/>
          <p:cNvSpPr txBox="1"/>
          <p:nvPr/>
        </p:nvSpPr>
        <p:spPr>
          <a:xfrm>
            <a:off x="0" y="326800"/>
            <a:ext cx="9098700" cy="43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Our process:</a:t>
            </a:r>
            <a:endParaRPr b="1" sz="2400">
              <a:latin typeface="PT Sans"/>
              <a:ea typeface="PT Sans"/>
              <a:cs typeface="PT Sans"/>
              <a:sym typeface="PT Sans"/>
            </a:endParaRPr>
          </a:p>
          <a:p>
            <a:pPr indent="-381000" lvl="0" marL="457200" rtl="0" algn="l">
              <a:spcBef>
                <a:spcPts val="0"/>
              </a:spcBef>
              <a:spcAft>
                <a:spcPts val="0"/>
              </a:spcAft>
              <a:buClr>
                <a:schemeClr val="dk1"/>
              </a:buClr>
              <a:buSzPts val="2400"/>
              <a:buFont typeface="PT Sans"/>
              <a:buChar char="●"/>
            </a:pPr>
            <a:r>
              <a:rPr b="1" lang="en" sz="2400">
                <a:solidFill>
                  <a:schemeClr val="dk1"/>
                </a:solidFill>
                <a:latin typeface="PT Sans"/>
                <a:ea typeface="PT Sans"/>
                <a:cs typeface="PT Sans"/>
                <a:sym typeface="PT Sans"/>
              </a:rPr>
              <a:t>Read the error message. </a:t>
            </a:r>
            <a:endParaRPr sz="2400">
              <a:solidFill>
                <a:schemeClr val="dk1"/>
              </a:solidFill>
              <a:latin typeface="PT Sans"/>
              <a:ea typeface="PT Sans"/>
              <a:cs typeface="PT Sans"/>
              <a:sym typeface="PT Sans"/>
            </a:endParaRPr>
          </a:p>
          <a:p>
            <a:pPr indent="-381000" lvl="0" marL="457200" rtl="0" algn="l">
              <a:spcBef>
                <a:spcPts val="0"/>
              </a:spcBef>
              <a:spcAft>
                <a:spcPts val="0"/>
              </a:spcAft>
              <a:buClr>
                <a:schemeClr val="dk1"/>
              </a:buClr>
              <a:buSzPts val="2400"/>
              <a:buFont typeface="PT Sans"/>
              <a:buChar char="●"/>
            </a:pPr>
            <a:r>
              <a:rPr b="1" lang="en" sz="2400" u="sng">
                <a:solidFill>
                  <a:schemeClr val="hlink"/>
                </a:solidFill>
                <a:latin typeface="PT Sans"/>
                <a:ea typeface="PT Sans"/>
                <a:cs typeface="PT Sans"/>
                <a:sym typeface="PT Sans"/>
                <a:hlinkClick r:id="rId3"/>
              </a:rPr>
              <a:t>Paste error message into Google</a:t>
            </a:r>
            <a:r>
              <a:rPr b="1" lang="en" sz="2400">
                <a:solidFill>
                  <a:schemeClr val="dk1"/>
                </a:solidFill>
                <a:latin typeface="PT Sans"/>
                <a:ea typeface="PT Sans"/>
                <a:cs typeface="PT Sans"/>
                <a:sym typeface="PT Sans"/>
              </a:rPr>
              <a:t>: </a:t>
            </a:r>
            <a:endParaRPr sz="2400">
              <a:solidFill>
                <a:schemeClr val="dk1"/>
              </a:solidFill>
              <a:latin typeface="PT Sans"/>
              <a:ea typeface="PT Sans"/>
              <a:cs typeface="PT Sans"/>
              <a:sym typeface="PT Sans"/>
            </a:endParaRPr>
          </a:p>
          <a:p>
            <a:pPr indent="-317500" lvl="1" marL="914400" rtl="0" algn="l">
              <a:spcBef>
                <a:spcPts val="0"/>
              </a:spcBef>
              <a:spcAft>
                <a:spcPts val="0"/>
              </a:spcAft>
              <a:buSzPts val="1400"/>
              <a:buFont typeface="PT Sans"/>
              <a:buChar char="○"/>
            </a:pPr>
            <a:r>
              <a:rPr b="1" lang="en">
                <a:latin typeface="Courier New"/>
                <a:ea typeface="Courier New"/>
                <a:cs typeface="Courier New"/>
                <a:sym typeface="Courier New"/>
              </a:rPr>
              <a:t>Error: 'seperate' is not an exported object from 'namespace:tidyr'</a:t>
            </a:r>
            <a:endParaRPr>
              <a:latin typeface="PT Sans"/>
              <a:ea typeface="PT Sans"/>
              <a:cs typeface="PT Sans"/>
              <a:sym typeface="PT Sans"/>
            </a:endParaRPr>
          </a:p>
          <a:p>
            <a:pPr indent="-381000" lvl="0" marL="457200" rtl="0" algn="l">
              <a:spcBef>
                <a:spcPts val="0"/>
              </a:spcBef>
              <a:spcAft>
                <a:spcPts val="0"/>
              </a:spcAft>
              <a:buClr>
                <a:schemeClr val="dk1"/>
              </a:buClr>
              <a:buSzPts val="2400"/>
              <a:buFont typeface="PT Sans"/>
              <a:buChar char="●"/>
            </a:pPr>
            <a:r>
              <a:rPr b="1" lang="en" sz="2400" u="sng">
                <a:solidFill>
                  <a:schemeClr val="hlink"/>
                </a:solidFill>
                <a:latin typeface="PT Sans"/>
                <a:ea typeface="PT Sans"/>
                <a:cs typeface="PT Sans"/>
                <a:sym typeface="PT Sans"/>
                <a:hlinkClick r:id="rId4"/>
              </a:rPr>
              <a:t>Refine Google search</a:t>
            </a:r>
            <a:r>
              <a:rPr lang="en" sz="2400">
                <a:solidFill>
                  <a:schemeClr val="dk1"/>
                </a:solidFill>
                <a:latin typeface="PT Sans"/>
                <a:ea typeface="PT Sans"/>
                <a:cs typeface="PT Sans"/>
                <a:sym typeface="PT Sans"/>
              </a:rPr>
              <a:t> (abstract/divorce from your exact problem): </a:t>
            </a:r>
            <a:endParaRPr sz="2400">
              <a:solidFill>
                <a:schemeClr val="dk1"/>
              </a:solidFill>
              <a:latin typeface="PT Sans"/>
              <a:ea typeface="PT Sans"/>
              <a:cs typeface="PT Sans"/>
              <a:sym typeface="PT Sans"/>
            </a:endParaRPr>
          </a:p>
          <a:p>
            <a:pPr indent="-342900" lvl="1" marL="914400" rtl="0" algn="l">
              <a:spcBef>
                <a:spcPts val="0"/>
              </a:spcBef>
              <a:spcAft>
                <a:spcPts val="0"/>
              </a:spcAft>
              <a:buClr>
                <a:schemeClr val="dk1"/>
              </a:buClr>
              <a:buSzPts val="1800"/>
              <a:buFont typeface="Courier New"/>
              <a:buChar char="○"/>
            </a:pPr>
            <a:r>
              <a:rPr b="1" lang="en" sz="1800">
                <a:solidFill>
                  <a:schemeClr val="dk1"/>
                </a:solidFill>
                <a:latin typeface="Courier New"/>
                <a:ea typeface="Courier New"/>
                <a:cs typeface="Courier New"/>
                <a:sym typeface="Courier New"/>
              </a:rPr>
              <a:t>Error:  is not an exported object from r</a:t>
            </a:r>
            <a:endParaRPr sz="2400">
              <a:solidFill>
                <a:schemeClr val="dk1"/>
              </a:solidFill>
              <a:latin typeface="PT Sans"/>
              <a:ea typeface="PT Sans"/>
              <a:cs typeface="PT Sans"/>
              <a:sym typeface="PT Sans"/>
            </a:endParaRPr>
          </a:p>
          <a:p>
            <a:pPr indent="-381000" lvl="0" marL="457200" rtl="0" algn="l">
              <a:spcBef>
                <a:spcPts val="0"/>
              </a:spcBef>
              <a:spcAft>
                <a:spcPts val="0"/>
              </a:spcAft>
              <a:buClr>
                <a:schemeClr val="dk1"/>
              </a:buClr>
              <a:buSzPts val="2400"/>
              <a:buFont typeface="PT Sans"/>
              <a:buChar char="●"/>
            </a:pPr>
            <a:r>
              <a:rPr b="1" lang="en" sz="2400" u="sng">
                <a:solidFill>
                  <a:schemeClr val="hlink"/>
                </a:solidFill>
                <a:latin typeface="PT Sans"/>
                <a:ea typeface="PT Sans"/>
                <a:cs typeface="PT Sans"/>
                <a:sym typeface="PT Sans"/>
                <a:hlinkClick r:id="rId5"/>
              </a:rPr>
              <a:t>Click on RStudio Community Post</a:t>
            </a:r>
            <a:r>
              <a:rPr lang="en" sz="2400">
                <a:solidFill>
                  <a:schemeClr val="dk1"/>
                </a:solidFill>
                <a:latin typeface="PT Sans"/>
                <a:ea typeface="PT Sans"/>
                <a:cs typeface="PT Sans"/>
                <a:sym typeface="PT Sans"/>
              </a:rPr>
              <a:t>: </a:t>
            </a:r>
            <a:endParaRPr sz="2400">
              <a:solidFill>
                <a:schemeClr val="dk1"/>
              </a:solidFill>
              <a:latin typeface="PT Sans"/>
              <a:ea typeface="PT Sans"/>
              <a:cs typeface="PT Sans"/>
              <a:sym typeface="PT Sans"/>
            </a:endParaRPr>
          </a:p>
          <a:p>
            <a:pPr indent="-342900" lvl="1" marL="914400" rtl="0" algn="l">
              <a:spcBef>
                <a:spcPts val="0"/>
              </a:spcBef>
              <a:spcAft>
                <a:spcPts val="0"/>
              </a:spcAft>
              <a:buClr>
                <a:schemeClr val="dk1"/>
              </a:buClr>
              <a:buSzPts val="1800"/>
              <a:buFont typeface="Courier New"/>
              <a:buChar char="○"/>
            </a:pPr>
            <a:r>
              <a:rPr b="1" lang="en" sz="1800">
                <a:solidFill>
                  <a:schemeClr val="dk1"/>
                </a:solidFill>
                <a:latin typeface="Courier New"/>
                <a:ea typeface="Courier New"/>
                <a:cs typeface="Courier New"/>
                <a:sym typeface="Courier New"/>
              </a:rPr>
              <a:t>Error: 'items' is not an exported object from 'namespace:cfsales'</a:t>
            </a:r>
            <a:endParaRPr b="1" sz="1800">
              <a:solidFill>
                <a:schemeClr val="dk1"/>
              </a:solidFill>
              <a:latin typeface="Courier New"/>
              <a:ea typeface="Courier New"/>
              <a:cs typeface="Courier New"/>
              <a:sym typeface="Courier New"/>
            </a:endParaRPr>
          </a:p>
          <a:p>
            <a:pPr indent="-342900" lvl="1" marL="91440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“Could it be because the .rda is called item rather than items?”</a:t>
            </a:r>
            <a:endParaRPr sz="1800">
              <a:solidFill>
                <a:schemeClr val="dk1"/>
              </a:solidFill>
              <a:latin typeface="PT Sans"/>
              <a:ea typeface="PT Sans"/>
              <a:cs typeface="PT Sans"/>
              <a:sym typeface="PT Sans"/>
            </a:endParaRPr>
          </a:p>
          <a:p>
            <a:pPr indent="-381000" lvl="0" marL="457200" rtl="0" algn="l">
              <a:spcBef>
                <a:spcPts val="0"/>
              </a:spcBef>
              <a:spcAft>
                <a:spcPts val="0"/>
              </a:spcAft>
              <a:buClr>
                <a:schemeClr val="dk1"/>
              </a:buClr>
              <a:buSzPts val="2400"/>
              <a:buFont typeface="PT Sans"/>
              <a:buChar char="●"/>
            </a:pPr>
            <a:r>
              <a:rPr lang="en" sz="2400">
                <a:solidFill>
                  <a:schemeClr val="dk1"/>
                </a:solidFill>
                <a:latin typeface="PT Sans"/>
                <a:ea typeface="PT Sans"/>
                <a:cs typeface="PT Sans"/>
                <a:sym typeface="PT Sans"/>
              </a:rPr>
              <a:t>Double-check </a:t>
            </a:r>
            <a:r>
              <a:rPr b="1" lang="en" sz="2400">
                <a:solidFill>
                  <a:schemeClr val="dk1"/>
                </a:solidFill>
                <a:latin typeface="Courier New"/>
                <a:ea typeface="Courier New"/>
                <a:cs typeface="Courier New"/>
                <a:sym typeface="Courier New"/>
              </a:rPr>
              <a:t>seperate</a:t>
            </a:r>
            <a:r>
              <a:rPr lang="en" sz="2400">
                <a:solidFill>
                  <a:schemeClr val="dk1"/>
                </a:solidFill>
                <a:latin typeface="PT Sans"/>
                <a:ea typeface="PT Sans"/>
                <a:cs typeface="PT Sans"/>
                <a:sym typeface="PT Sans"/>
              </a:rPr>
              <a:t> for typos, use RStudio’s autocomplete, copy-paste the function name</a:t>
            </a:r>
            <a:endParaRPr sz="2400">
              <a:solidFill>
                <a:schemeClr val="dk1"/>
              </a:solidFill>
              <a:latin typeface="PT Sans"/>
              <a:ea typeface="PT Sans"/>
              <a:cs typeface="PT Sans"/>
              <a:sym typeface="PT Sans"/>
            </a:endParaRPr>
          </a:p>
          <a:p>
            <a:pPr indent="-381000" lvl="0" marL="457200" rtl="0" algn="l">
              <a:spcBef>
                <a:spcPts val="0"/>
              </a:spcBef>
              <a:spcAft>
                <a:spcPts val="0"/>
              </a:spcAft>
              <a:buClr>
                <a:schemeClr val="dk1"/>
              </a:buClr>
              <a:buSzPts val="2400"/>
              <a:buFont typeface="PT Sans"/>
              <a:buChar char="●"/>
            </a:pPr>
            <a:r>
              <a:rPr lang="en" sz="2400">
                <a:solidFill>
                  <a:schemeClr val="dk1"/>
                </a:solidFill>
                <a:latin typeface="PT Sans"/>
                <a:ea typeface="PT Sans"/>
                <a:cs typeface="PT Sans"/>
                <a:sym typeface="PT Sans"/>
              </a:rPr>
              <a:t>Whew.</a:t>
            </a:r>
            <a:endParaRPr sz="2400">
              <a:solidFill>
                <a:schemeClr val="dk1"/>
              </a:solidFill>
              <a:latin typeface="PT Sans"/>
              <a:ea typeface="PT Sans"/>
              <a:cs typeface="PT Sans"/>
              <a:sym typeface="PT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9"/>
          <p:cNvSpPr txBox="1"/>
          <p:nvPr/>
        </p:nvSpPr>
        <p:spPr>
          <a:xfrm>
            <a:off x="622350" y="1972525"/>
            <a:ext cx="7899300" cy="83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000">
                <a:highlight>
                  <a:srgbClr val="FFE599"/>
                </a:highlight>
                <a:latin typeface="PT Sans"/>
                <a:ea typeface="PT Sans"/>
                <a:cs typeface="PT Sans"/>
                <a:sym typeface="PT Sans"/>
              </a:rPr>
              <a:t>r</a:t>
            </a:r>
            <a:r>
              <a:rPr b="1" lang="en" sz="3000">
                <a:highlight>
                  <a:srgbClr val="FFE599"/>
                </a:highlight>
                <a:latin typeface="PT Sans"/>
                <a:ea typeface="PT Sans"/>
                <a:cs typeface="PT Sans"/>
                <a:sym typeface="PT Sans"/>
              </a:rPr>
              <a:t>eprex</a:t>
            </a:r>
            <a:endParaRPr b="1" sz="3000">
              <a:highlight>
                <a:srgbClr val="FFE599"/>
              </a:highlight>
              <a:latin typeface="PT Sans"/>
              <a:ea typeface="PT Sans"/>
              <a:cs typeface="PT Sans"/>
              <a:sym typeface="PT Sans"/>
            </a:endParaRPr>
          </a:p>
          <a:p>
            <a:pPr indent="0" lvl="0" marL="0" marR="0" rtl="0" algn="ctr">
              <a:lnSpc>
                <a:spcPct val="100000"/>
              </a:lnSpc>
              <a:spcBef>
                <a:spcPts val="0"/>
              </a:spcBef>
              <a:spcAft>
                <a:spcPts val="0"/>
              </a:spcAft>
              <a:buNone/>
            </a:pPr>
            <a:r>
              <a:t/>
            </a:r>
            <a:endParaRPr b="1" sz="3000">
              <a:highlight>
                <a:srgbClr val="FFE599"/>
              </a:highlight>
              <a:latin typeface="PT Sans"/>
              <a:ea typeface="PT Sans"/>
              <a:cs typeface="PT Sans"/>
              <a:sym typeface="PT Sans"/>
            </a:endParaRPr>
          </a:p>
          <a:p>
            <a:pPr indent="0" lvl="0" marL="0" marR="0" rtl="0" algn="ctr">
              <a:lnSpc>
                <a:spcPct val="100000"/>
              </a:lnSpc>
              <a:spcBef>
                <a:spcPts val="0"/>
              </a:spcBef>
              <a:spcAft>
                <a:spcPts val="0"/>
              </a:spcAft>
              <a:buNone/>
            </a:pPr>
            <a:r>
              <a:rPr b="1" lang="en" sz="3000">
                <a:highlight>
                  <a:srgbClr val="FFE599"/>
                </a:highlight>
                <a:latin typeface="PT Sans"/>
                <a:ea typeface="PT Sans"/>
                <a:cs typeface="PT Sans"/>
                <a:sym typeface="PT Sans"/>
              </a:rPr>
              <a:t>r</a:t>
            </a:r>
            <a:r>
              <a:rPr b="1" lang="en" sz="3000">
                <a:highlight>
                  <a:srgbClr val="FFE599"/>
                </a:highlight>
                <a:latin typeface="PT Sans"/>
                <a:ea typeface="PT Sans"/>
                <a:cs typeface="PT Sans"/>
                <a:sym typeface="PT Sans"/>
              </a:rPr>
              <a:t>epr</a:t>
            </a:r>
            <a:r>
              <a:rPr b="1" lang="en" sz="3000">
                <a:latin typeface="PT Sans"/>
                <a:ea typeface="PT Sans"/>
                <a:cs typeface="PT Sans"/>
                <a:sym typeface="PT Sans"/>
              </a:rPr>
              <a:t>oducible </a:t>
            </a:r>
            <a:r>
              <a:rPr b="1" lang="en" sz="3000">
                <a:highlight>
                  <a:srgbClr val="FFE599"/>
                </a:highlight>
                <a:latin typeface="PT Sans"/>
                <a:ea typeface="PT Sans"/>
                <a:cs typeface="PT Sans"/>
                <a:sym typeface="PT Sans"/>
              </a:rPr>
              <a:t>ex</a:t>
            </a:r>
            <a:r>
              <a:rPr b="1" lang="en" sz="3000">
                <a:latin typeface="PT Sans"/>
                <a:ea typeface="PT Sans"/>
                <a:cs typeface="PT Sans"/>
                <a:sym typeface="PT Sans"/>
              </a:rPr>
              <a:t>amples</a:t>
            </a:r>
            <a:endParaRPr sz="3000">
              <a:latin typeface="PT Sans"/>
              <a:ea typeface="PT Sans"/>
              <a:cs typeface="PT Sans"/>
              <a:sym typeface="PT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80"/>
          <p:cNvPicPr preferRelativeResize="0"/>
          <p:nvPr/>
        </p:nvPicPr>
        <p:blipFill>
          <a:blip r:embed="rId3">
            <a:alphaModFix/>
          </a:blip>
          <a:stretch>
            <a:fillRect/>
          </a:stretch>
        </p:blipFill>
        <p:spPr>
          <a:xfrm>
            <a:off x="829425" y="111975"/>
            <a:ext cx="7800258" cy="483870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1"/>
          <p:cNvSpPr txBox="1"/>
          <p:nvPr/>
        </p:nvSpPr>
        <p:spPr>
          <a:xfrm>
            <a:off x="5051113" y="3090700"/>
            <a:ext cx="41973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lang="en" sz="1800">
                <a:solidFill>
                  <a:schemeClr val="dk2"/>
                </a:solidFill>
                <a:latin typeface="Fira Sans Condensed"/>
                <a:ea typeface="Fira Sans Condensed"/>
                <a:cs typeface="Fira Sans Condensed"/>
                <a:sym typeface="Fira Sans Condensed"/>
              </a:rPr>
              <a:t>Private conversations and archiving</a:t>
            </a:r>
            <a:endParaRPr sz="1800"/>
          </a:p>
        </p:txBody>
      </p:sp>
      <p:sp>
        <p:nvSpPr>
          <p:cNvPr id="528" name="Google Shape;528;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Issues in the wild</a:t>
            </a:r>
            <a:endParaRPr>
              <a:solidFill>
                <a:srgbClr val="FFFFFF"/>
              </a:solidFill>
              <a:highlight>
                <a:srgbClr val="134F5C"/>
              </a:highlight>
              <a:latin typeface="Zilla Slab"/>
              <a:ea typeface="Zilla Slab"/>
              <a:cs typeface="Zilla Slab"/>
              <a:sym typeface="Zilla Slab"/>
            </a:endParaRPr>
          </a:p>
        </p:txBody>
      </p:sp>
      <p:pic>
        <p:nvPicPr>
          <p:cNvPr id="529" name="Google Shape;529;p81">
            <a:hlinkClick r:id="rId3"/>
          </p:cNvPr>
          <p:cNvPicPr preferRelativeResize="0"/>
          <p:nvPr/>
        </p:nvPicPr>
        <p:blipFill>
          <a:blip r:embed="rId4">
            <a:alphaModFix/>
          </a:blip>
          <a:stretch>
            <a:fillRect/>
          </a:stretch>
        </p:blipFill>
        <p:spPr>
          <a:xfrm>
            <a:off x="311700" y="2478725"/>
            <a:ext cx="4112699" cy="2392976"/>
          </a:xfrm>
          <a:prstGeom prst="rect">
            <a:avLst/>
          </a:prstGeom>
          <a:noFill/>
          <a:ln cap="flat" cmpd="sng" w="19050">
            <a:solidFill>
              <a:schemeClr val="dk2"/>
            </a:solidFill>
            <a:prstDash val="solid"/>
            <a:round/>
            <a:headEnd len="sm" w="sm" type="none"/>
            <a:tailEnd len="sm" w="sm" type="none"/>
          </a:ln>
        </p:spPr>
      </p:pic>
      <p:pic>
        <p:nvPicPr>
          <p:cNvPr id="530" name="Google Shape;530;p81">
            <a:hlinkClick r:id="rId5"/>
          </p:cNvPr>
          <p:cNvPicPr preferRelativeResize="0"/>
          <p:nvPr/>
        </p:nvPicPr>
        <p:blipFill>
          <a:blip r:embed="rId6">
            <a:alphaModFix/>
          </a:blip>
          <a:stretch>
            <a:fillRect/>
          </a:stretch>
        </p:blipFill>
        <p:spPr>
          <a:xfrm>
            <a:off x="4882562" y="731925"/>
            <a:ext cx="4024473" cy="2263550"/>
          </a:xfrm>
          <a:prstGeom prst="rect">
            <a:avLst/>
          </a:prstGeom>
          <a:noFill/>
          <a:ln cap="flat" cmpd="sng" w="19050">
            <a:solidFill>
              <a:schemeClr val="dk2"/>
            </a:solidFill>
            <a:prstDash val="solid"/>
            <a:round/>
            <a:headEnd len="sm" w="sm" type="none"/>
            <a:tailEnd len="sm" w="sm" type="none"/>
          </a:ln>
        </p:spPr>
      </p:pic>
      <p:sp>
        <p:nvSpPr>
          <p:cNvPr id="531" name="Google Shape;531;p81"/>
          <p:cNvSpPr txBox="1"/>
          <p:nvPr/>
        </p:nvSpPr>
        <p:spPr>
          <a:xfrm>
            <a:off x="304800" y="1905000"/>
            <a:ext cx="44244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lang="en" sz="1800">
                <a:solidFill>
                  <a:schemeClr val="dk2"/>
                </a:solidFill>
                <a:latin typeface="Fira Sans Condensed"/>
                <a:ea typeface="Fira Sans Condensed"/>
                <a:cs typeface="Fira Sans Condensed"/>
                <a:sym typeface="Fira Sans Condensed"/>
              </a:rPr>
              <a:t>Bug reports, code, feature, &amp; help requests</a:t>
            </a:r>
            <a:endParaRPr sz="1800"/>
          </a:p>
        </p:txBody>
      </p:sp>
      <p:sp>
        <p:nvSpPr>
          <p:cNvPr id="532" name="Google Shape;532;p81"/>
          <p:cNvSpPr txBox="1"/>
          <p:nvPr/>
        </p:nvSpPr>
        <p:spPr>
          <a:xfrm>
            <a:off x="4796675" y="119150"/>
            <a:ext cx="41973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lang="en" sz="1800">
                <a:solidFill>
                  <a:schemeClr val="dk2"/>
                </a:solidFill>
                <a:latin typeface="Fira Sans Condensed"/>
                <a:ea typeface="Fira Sans Condensed"/>
                <a:cs typeface="Fira Sans Condensed"/>
                <a:sym typeface="Fira Sans Condensed"/>
              </a:rPr>
              <a:t>Project submissions and progress tracking</a:t>
            </a:r>
            <a:endParaRPr sz="1800"/>
          </a:p>
        </p:txBody>
      </p:sp>
      <p:pic>
        <p:nvPicPr>
          <p:cNvPr id="533" name="Google Shape;533;p81"/>
          <p:cNvPicPr preferRelativeResize="0"/>
          <p:nvPr/>
        </p:nvPicPr>
        <p:blipFill rotWithShape="1">
          <a:blip r:embed="rId7">
            <a:alphaModFix/>
          </a:blip>
          <a:srcRect b="76711" l="0" r="0" t="0"/>
          <a:stretch/>
        </p:blipFill>
        <p:spPr>
          <a:xfrm>
            <a:off x="5053300" y="3707425"/>
            <a:ext cx="3682990" cy="757054"/>
          </a:xfrm>
          <a:prstGeom prst="rect">
            <a:avLst/>
          </a:prstGeom>
          <a:noFill/>
          <a:ln>
            <a:noFill/>
          </a:ln>
        </p:spPr>
      </p:pic>
      <p:pic>
        <p:nvPicPr>
          <p:cNvPr id="534" name="Google Shape;534;p81"/>
          <p:cNvPicPr preferRelativeResize="0"/>
          <p:nvPr/>
        </p:nvPicPr>
        <p:blipFill rotWithShape="1">
          <a:blip r:embed="rId7">
            <a:alphaModFix/>
          </a:blip>
          <a:srcRect b="42706" l="0" r="0" t="39676"/>
          <a:stretch/>
        </p:blipFill>
        <p:spPr>
          <a:xfrm>
            <a:off x="5054350" y="4440774"/>
            <a:ext cx="3682998" cy="572700"/>
          </a:xfrm>
          <a:prstGeom prst="rect">
            <a:avLst/>
          </a:prstGeom>
          <a:noFill/>
          <a:ln>
            <a:noFill/>
          </a:ln>
        </p:spPr>
      </p:pic>
      <p:sp>
        <p:nvSpPr>
          <p:cNvPr id="535" name="Google Shape;535;p81">
            <a:hlinkClick r:id="rId8"/>
          </p:cNvPr>
          <p:cNvSpPr/>
          <p:nvPr/>
        </p:nvSpPr>
        <p:spPr>
          <a:xfrm>
            <a:off x="5067500" y="3676575"/>
            <a:ext cx="3683100" cy="13368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1"/>
          <p:cNvSpPr txBox="1"/>
          <p:nvPr/>
        </p:nvSpPr>
        <p:spPr>
          <a:xfrm>
            <a:off x="304800" y="903350"/>
            <a:ext cx="44244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lang="en" sz="1800">
                <a:solidFill>
                  <a:schemeClr val="dk2"/>
                </a:solidFill>
                <a:latin typeface="Fira Sans Condensed"/>
                <a:ea typeface="Fira Sans Condensed"/>
                <a:cs typeface="Fira Sans Condensed"/>
                <a:sym typeface="Fira Sans Condensed"/>
              </a:rPr>
              <a:t>“traditional” and “less traditional”</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2"/>
          <p:cNvSpPr txBox="1"/>
          <p:nvPr>
            <p:ph idx="4294967295" type="title"/>
          </p:nvPr>
        </p:nvSpPr>
        <p:spPr>
          <a:xfrm>
            <a:off x="674550" y="492350"/>
            <a:ext cx="779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t>Session 8:</a:t>
            </a:r>
            <a:r>
              <a:rPr b="1" lang="en" sz="3600"/>
              <a:t> Synthesis</a:t>
            </a:r>
            <a:endParaRPr b="1" sz="3600"/>
          </a:p>
          <a:p>
            <a:pPr indent="0" lvl="0" marL="0" rtl="0" algn="ctr">
              <a:spcBef>
                <a:spcPts val="0"/>
              </a:spcBef>
              <a:spcAft>
                <a:spcPts val="0"/>
              </a:spcAft>
              <a:buClr>
                <a:schemeClr val="dk1"/>
              </a:buClr>
              <a:buSzPts val="1100"/>
              <a:buFont typeface="Arial"/>
              <a:buNone/>
            </a:pPr>
            <a:r>
              <a:t/>
            </a:r>
            <a:endParaRPr sz="3000"/>
          </a:p>
          <a:p>
            <a:pPr indent="0" lvl="0" marL="0" rtl="0" algn="l">
              <a:spcBef>
                <a:spcPts val="0"/>
              </a:spcBef>
              <a:spcAft>
                <a:spcPts val="0"/>
              </a:spcAft>
              <a:buClr>
                <a:schemeClr val="dk1"/>
              </a:buClr>
              <a:buSzPts val="1100"/>
              <a:buFont typeface="Arial"/>
              <a:buNone/>
            </a:pPr>
            <a:r>
              <a:t/>
            </a:r>
            <a:endParaRPr b="1" sz="3600"/>
          </a:p>
        </p:txBody>
      </p:sp>
      <p:sp>
        <p:nvSpPr>
          <p:cNvPr id="542" name="Google Shape;542;p82"/>
          <p:cNvSpPr txBox="1"/>
          <p:nvPr/>
        </p:nvSpPr>
        <p:spPr>
          <a:xfrm>
            <a:off x="503550" y="1634475"/>
            <a:ext cx="8136900" cy="9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T Sans"/>
                <a:ea typeface="PT Sans"/>
                <a:cs typeface="PT Sans"/>
                <a:sym typeface="PT Sans"/>
              </a:rPr>
              <a:t>Before you leave, please take this short survey</a:t>
            </a:r>
            <a:endParaRPr b="1" sz="2400">
              <a:solidFill>
                <a:schemeClr val="dk1"/>
              </a:solidFill>
              <a:latin typeface="PT Sans"/>
              <a:ea typeface="PT Sans"/>
              <a:cs typeface="PT Sans"/>
              <a:sym typeface="PT Sans"/>
            </a:endParaRPr>
          </a:p>
          <a:p>
            <a:pPr indent="0" lvl="0" marL="0" rtl="0" algn="ctr">
              <a:spcBef>
                <a:spcPts val="0"/>
              </a:spcBef>
              <a:spcAft>
                <a:spcPts val="0"/>
              </a:spcAft>
              <a:buNone/>
            </a:pPr>
            <a:r>
              <a:rPr b="1" lang="en" sz="2400">
                <a:solidFill>
                  <a:schemeClr val="dk1"/>
                </a:solidFill>
                <a:latin typeface="PT Sans"/>
                <a:ea typeface="PT Sans"/>
                <a:cs typeface="PT Sans"/>
                <a:sym typeface="PT Sans"/>
              </a:rPr>
              <a:t>(also available in the conference app)</a:t>
            </a:r>
            <a:endParaRPr b="1" sz="2400">
              <a:solidFill>
                <a:schemeClr val="dk1"/>
              </a:solidFill>
              <a:latin typeface="PT Sans"/>
              <a:ea typeface="PT Sans"/>
              <a:cs typeface="PT Sans"/>
              <a:sym typeface="PT Sans"/>
            </a:endParaRPr>
          </a:p>
          <a:p>
            <a:pPr indent="0" lvl="0" marL="0" rtl="0" algn="l">
              <a:spcBef>
                <a:spcPts val="0"/>
              </a:spcBef>
              <a:spcAft>
                <a:spcPts val="0"/>
              </a:spcAft>
              <a:buNone/>
            </a:pPr>
            <a:r>
              <a:t/>
            </a:r>
            <a:endParaRPr b="1" sz="2400">
              <a:solidFill>
                <a:schemeClr val="dk1"/>
              </a:solidFill>
              <a:latin typeface="PT Sans"/>
              <a:ea typeface="PT Sans"/>
              <a:cs typeface="PT Sans"/>
              <a:sym typeface="PT Sans"/>
            </a:endParaRPr>
          </a:p>
          <a:p>
            <a:pPr indent="0" lvl="0" marL="0" rtl="0" algn="ctr">
              <a:spcBef>
                <a:spcPts val="0"/>
              </a:spcBef>
              <a:spcAft>
                <a:spcPts val="0"/>
              </a:spcAft>
              <a:buNone/>
            </a:pPr>
            <a:r>
              <a:rPr b="1" lang="en" sz="4400" u="sng">
                <a:solidFill>
                  <a:schemeClr val="hlink"/>
                </a:solidFill>
                <a:latin typeface="PT Sans"/>
                <a:ea typeface="PT Sans"/>
                <a:cs typeface="PT Sans"/>
                <a:sym typeface="PT Sans"/>
                <a:hlinkClick r:id="rId3"/>
              </a:rPr>
              <a:t>rstd.io/ws-survey</a:t>
            </a:r>
            <a:endParaRPr b="1" sz="4400">
              <a:solidFill>
                <a:schemeClr val="dk1"/>
              </a:solidFill>
              <a:latin typeface="PT Sans"/>
              <a:ea typeface="PT Sans"/>
              <a:cs typeface="PT Sans"/>
              <a:sym typeface="PT Sans"/>
            </a:endParaRPr>
          </a:p>
        </p:txBody>
      </p:sp>
      <p:sp>
        <p:nvSpPr>
          <p:cNvPr id="543" name="Google Shape;543;p82"/>
          <p:cNvSpPr txBox="1"/>
          <p:nvPr/>
        </p:nvSpPr>
        <p:spPr>
          <a:xfrm>
            <a:off x="503550" y="3791950"/>
            <a:ext cx="8136900" cy="9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T Sans"/>
                <a:ea typeface="PT Sans"/>
                <a:cs typeface="PT Sans"/>
                <a:sym typeface="PT Sans"/>
              </a:rPr>
              <a:t>And we will give out stickers</a:t>
            </a:r>
            <a:endParaRPr b="1" sz="4400">
              <a:solidFill>
                <a:schemeClr val="dk1"/>
              </a:solidFill>
              <a:latin typeface="PT Sans"/>
              <a:ea typeface="PT Sans"/>
              <a:cs typeface="PT Sans"/>
              <a:sym typeface="P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901000" y="-160225"/>
            <a:ext cx="7356771" cy="551757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3"/>
          <p:cNvSpPr txBox="1"/>
          <p:nvPr>
            <p:ph idx="4294967295" type="title"/>
          </p:nvPr>
        </p:nvSpPr>
        <p:spPr>
          <a:xfrm>
            <a:off x="0" y="1183825"/>
            <a:ext cx="884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t>my github repo: </a:t>
            </a:r>
            <a:endParaRPr b="1" sz="3600"/>
          </a:p>
          <a:p>
            <a:pPr indent="457200" lvl="0" marL="0" rtl="0" algn="l">
              <a:spcBef>
                <a:spcPts val="0"/>
              </a:spcBef>
              <a:spcAft>
                <a:spcPts val="0"/>
              </a:spcAft>
              <a:buClr>
                <a:schemeClr val="dk1"/>
              </a:buClr>
              <a:buSzPts val="1100"/>
              <a:buFont typeface="Arial"/>
              <a:buNone/>
            </a:pPr>
            <a:r>
              <a:rPr b="1" lang="en" sz="3600"/>
              <a:t>https://</a:t>
            </a:r>
            <a:r>
              <a:rPr b="1" lang="en" sz="3600">
                <a:highlight>
                  <a:srgbClr val="FFE599"/>
                </a:highlight>
              </a:rPr>
              <a:t>github</a:t>
            </a:r>
            <a:r>
              <a:rPr b="1" lang="en" sz="3600"/>
              <a:t>.com/</a:t>
            </a:r>
            <a:r>
              <a:rPr b="1" lang="en" sz="3600">
                <a:highlight>
                  <a:srgbClr val="C27BA0"/>
                </a:highlight>
              </a:rPr>
              <a:t>jules32</a:t>
            </a:r>
            <a:r>
              <a:rPr b="1" lang="en" sz="3600"/>
              <a:t>/</a:t>
            </a:r>
            <a:r>
              <a:rPr b="1" lang="en" sz="3600">
                <a:highlight>
                  <a:srgbClr val="A4C2F4"/>
                </a:highlight>
              </a:rPr>
              <a:t>r-collab</a:t>
            </a:r>
            <a:r>
              <a:rPr b="1" lang="en" sz="3600"/>
              <a:t>/</a:t>
            </a:r>
            <a:endParaRPr b="1" sz="3600"/>
          </a:p>
          <a:p>
            <a:pPr indent="0" lvl="0" marL="0" rtl="0" algn="l">
              <a:spcBef>
                <a:spcPts val="0"/>
              </a:spcBef>
              <a:spcAft>
                <a:spcPts val="0"/>
              </a:spcAft>
              <a:buClr>
                <a:schemeClr val="dk1"/>
              </a:buClr>
              <a:buSzPts val="1100"/>
              <a:buFont typeface="Arial"/>
              <a:buNone/>
            </a:pPr>
            <a:r>
              <a:rPr b="1" lang="en" sz="3600"/>
              <a:t>my website url: </a:t>
            </a:r>
            <a:endParaRPr b="1" sz="3600"/>
          </a:p>
          <a:p>
            <a:pPr indent="457200" lvl="0" marL="0" rtl="0" algn="l">
              <a:spcBef>
                <a:spcPts val="0"/>
              </a:spcBef>
              <a:spcAft>
                <a:spcPts val="0"/>
              </a:spcAft>
              <a:buClr>
                <a:schemeClr val="dk1"/>
              </a:buClr>
              <a:buSzPts val="1100"/>
              <a:buFont typeface="Arial"/>
              <a:buNone/>
            </a:pPr>
            <a:r>
              <a:rPr b="1" lang="en" sz="3600"/>
              <a:t>https://</a:t>
            </a:r>
            <a:r>
              <a:rPr b="1" lang="en" sz="3600">
                <a:highlight>
                  <a:srgbClr val="C27BA0"/>
                </a:highlight>
              </a:rPr>
              <a:t>jules32</a:t>
            </a:r>
            <a:r>
              <a:rPr b="1" lang="en" sz="3600"/>
              <a:t>.</a:t>
            </a:r>
            <a:r>
              <a:rPr b="1" lang="en" sz="3600">
                <a:highlight>
                  <a:srgbClr val="FFE599"/>
                </a:highlight>
              </a:rPr>
              <a:t>github</a:t>
            </a:r>
            <a:r>
              <a:rPr b="1" lang="en" sz="3600"/>
              <a:t>.io/</a:t>
            </a:r>
            <a:r>
              <a:rPr b="1" lang="en" sz="3600">
                <a:highlight>
                  <a:srgbClr val="A4C2F4"/>
                </a:highlight>
              </a:rPr>
              <a:t>r-collab</a:t>
            </a:r>
            <a:r>
              <a:rPr b="1" lang="en" sz="3600"/>
              <a:t>/</a:t>
            </a:r>
            <a:endParaRPr b="1" sz="3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4"/>
          <p:cNvSpPr txBox="1"/>
          <p:nvPr>
            <p:ph idx="4294967295" type="title"/>
          </p:nvPr>
        </p:nvSpPr>
        <p:spPr>
          <a:xfrm>
            <a:off x="674550" y="1681175"/>
            <a:ext cx="779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Closing (10 min)</a:t>
            </a:r>
            <a:endParaRPr sz="3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85"/>
          <p:cNvPicPr preferRelativeResize="0"/>
          <p:nvPr/>
        </p:nvPicPr>
        <p:blipFill>
          <a:blip r:embed="rId3">
            <a:alphaModFix/>
          </a:blip>
          <a:stretch>
            <a:fillRect/>
          </a:stretch>
        </p:blipFill>
        <p:spPr>
          <a:xfrm>
            <a:off x="407850" y="936313"/>
            <a:ext cx="8328300" cy="3270875"/>
          </a:xfrm>
          <a:prstGeom prst="rect">
            <a:avLst/>
          </a:prstGeom>
          <a:noFill/>
          <a:ln>
            <a:noFill/>
          </a:ln>
        </p:spPr>
      </p:pic>
      <p:sp>
        <p:nvSpPr>
          <p:cNvPr id="559" name="Google Shape;559;p85"/>
          <p:cNvSpPr txBox="1"/>
          <p:nvPr/>
        </p:nvSpPr>
        <p:spPr>
          <a:xfrm>
            <a:off x="333375" y="226225"/>
            <a:ext cx="30834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T Sans"/>
                <a:ea typeface="PT Sans"/>
                <a:cs typeface="PT Sans"/>
                <a:sym typeface="PT Sans"/>
              </a:rPr>
              <a:t>Overall, our system:</a:t>
            </a:r>
            <a:endParaRPr sz="2400">
              <a:latin typeface="PT Sans"/>
              <a:ea typeface="PT Sans"/>
              <a:cs typeface="PT Sans"/>
              <a:sym typeface="PT Sans"/>
            </a:endParaRPr>
          </a:p>
        </p:txBody>
      </p:sp>
      <p:sp>
        <p:nvSpPr>
          <p:cNvPr id="560" name="Google Shape;560;p85"/>
          <p:cNvSpPr txBox="1"/>
          <p:nvPr/>
        </p:nvSpPr>
        <p:spPr>
          <a:xfrm>
            <a:off x="407850" y="4251725"/>
            <a:ext cx="56028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PT Sans"/>
                <a:ea typeface="PT Sans"/>
                <a:cs typeface="PT Sans"/>
                <a:sym typeface="PT Sans"/>
                <a:hlinkClick r:id="rId4"/>
              </a:rPr>
              <a:t>R for Data Science</a:t>
            </a:r>
            <a:r>
              <a:rPr lang="en" sz="1800">
                <a:solidFill>
                  <a:schemeClr val="dk1"/>
                </a:solidFill>
                <a:latin typeface="PT Sans"/>
                <a:ea typeface="PT Sans"/>
                <a:cs typeface="PT Sans"/>
                <a:sym typeface="PT Sans"/>
              </a:rPr>
              <a:t> by Grolemund &amp; Wickham</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6"/>
          <p:cNvSpPr txBox="1"/>
          <p:nvPr/>
        </p:nvSpPr>
        <p:spPr>
          <a:xfrm>
            <a:off x="99950" y="-139275"/>
            <a:ext cx="50616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latin typeface="PT Sans"/>
                <a:ea typeface="PT Sans"/>
                <a:cs typeface="PT Sans"/>
                <a:sym typeface="PT Sans"/>
              </a:rPr>
              <a:t>What you did in this workshop: </a:t>
            </a:r>
            <a:endParaRPr sz="2200">
              <a:latin typeface="PT Sans"/>
              <a:ea typeface="PT Sans"/>
              <a:cs typeface="PT Sans"/>
              <a:sym typeface="PT Sans"/>
            </a:endParaRPr>
          </a:p>
          <a:p>
            <a:pPr indent="-304800" lvl="0" marL="457200" rtl="0" algn="l">
              <a:lnSpc>
                <a:spcPct val="115000"/>
              </a:lnSpc>
              <a:spcBef>
                <a:spcPts val="1200"/>
              </a:spcBef>
              <a:spcAft>
                <a:spcPts val="0"/>
              </a:spcAft>
              <a:buSzPts val="1200"/>
              <a:buFont typeface="PT Sans"/>
              <a:buChar char="●"/>
            </a:pPr>
            <a:r>
              <a:rPr lang="en" sz="1200">
                <a:latin typeface="PT Sans"/>
                <a:ea typeface="PT Sans"/>
                <a:cs typeface="PT Sans"/>
                <a:sym typeface="PT Sans"/>
              </a:rPr>
              <a:t>Meet the RStudio IDE</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Working in RMarkdown (2 languages! R + markdown)</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Functions, arguments, code syntax &amp; good habits</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Writing organized, reproducible code, and the pipe operator (%&gt;%)</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Installing &amp; attaching packages</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Storing objects (&lt;-)</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Reading in and exploring data (read_csv, read_excel)</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Reproducible file paths with ‘here’</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Intro to visualization with ggplot2</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Pivot tables (group_by + summarize)</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An html table with kable</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Hello Git + GitHub</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Work between Git and RStudio (pull &gt; stage &gt; commit &gt; push)</a:t>
            </a:r>
            <a:endParaRPr sz="1200">
              <a:latin typeface="PT Sans"/>
              <a:ea typeface="PT Sans"/>
              <a:cs typeface="PT Sans"/>
              <a:sym typeface="PT Sans"/>
            </a:endParaRPr>
          </a:p>
          <a:p>
            <a:pPr indent="-304800" lvl="0" marL="457200" rtl="0" algn="l">
              <a:lnSpc>
                <a:spcPct val="115000"/>
              </a:lnSpc>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Reshaping, cleaning, wrangling data continued</a:t>
            </a:r>
            <a:endParaRPr sz="1200">
              <a:solidFill>
                <a:schemeClr val="dk1"/>
              </a:solidFill>
              <a:latin typeface="PT Sans"/>
              <a:ea typeface="PT Sans"/>
              <a:cs typeface="PT Sans"/>
              <a:sym typeface="PT Sans"/>
            </a:endParaRPr>
          </a:p>
          <a:p>
            <a:pPr indent="-304800" lvl="0" marL="457200" rtl="0" algn="l">
              <a:lnSpc>
                <a:spcPct val="115000"/>
              </a:lnSpc>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Fun with strings</a:t>
            </a:r>
            <a:endParaRPr sz="1200">
              <a:solidFill>
                <a:schemeClr val="dk1"/>
              </a:solidFill>
              <a:latin typeface="PT Sans"/>
              <a:ea typeface="PT Sans"/>
              <a:cs typeface="PT Sans"/>
              <a:sym typeface="PT Sans"/>
            </a:endParaRPr>
          </a:p>
          <a:p>
            <a:pPr indent="-304800" lvl="0" marL="457200" rtl="0" algn="l">
              <a:lnSpc>
                <a:spcPct val="115000"/>
              </a:lnSpc>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Deliberate filtering</a:t>
            </a:r>
            <a:endParaRPr sz="1200">
              <a:solidFill>
                <a:schemeClr val="dk1"/>
              </a:solidFill>
              <a:latin typeface="PT Sans"/>
              <a:ea typeface="PT Sans"/>
              <a:cs typeface="PT Sans"/>
              <a:sym typeface="PT Sans"/>
            </a:endParaRPr>
          </a:p>
          <a:p>
            <a:pPr indent="-304800" lvl="0" marL="457200" rtl="0" algn="l">
              <a:lnSpc>
                <a:spcPct val="115000"/>
              </a:lnSpc>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Joining data frames</a:t>
            </a:r>
            <a:endParaRPr sz="1200">
              <a:solidFill>
                <a:schemeClr val="dk1"/>
              </a:solidFill>
              <a:latin typeface="PT Sans"/>
              <a:ea typeface="PT Sans"/>
              <a:cs typeface="PT Sans"/>
              <a:sym typeface="PT Sans"/>
            </a:endParaRPr>
          </a:p>
          <a:p>
            <a:pPr indent="-304800" lvl="0" marL="457200" rtl="0" algn="l">
              <a:lnSpc>
                <a:spcPct val="115000"/>
              </a:lnSpc>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Collaborating in GitHub (co-working, a merge conflict!)</a:t>
            </a:r>
            <a:endParaRPr sz="1200">
              <a:solidFill>
                <a:schemeClr val="dk1"/>
              </a:solidFill>
              <a:latin typeface="PT Sans"/>
              <a:ea typeface="PT Sans"/>
              <a:cs typeface="PT Sans"/>
              <a:sym typeface="PT Sans"/>
            </a:endParaRPr>
          </a:p>
          <a:p>
            <a:pPr indent="-304800" lvl="0" marL="457200" rtl="0" algn="l">
              <a:lnSpc>
                <a:spcPct val="115000"/>
              </a:lnSpc>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Building your community (and yes we discussed how to Twitter!)</a:t>
            </a:r>
            <a:endParaRPr sz="1200">
              <a:solidFill>
                <a:schemeClr val="dk1"/>
              </a:solidFill>
              <a:latin typeface="PT Sans"/>
              <a:ea typeface="PT Sans"/>
              <a:cs typeface="PT Sans"/>
              <a:sym typeface="PT Sans"/>
            </a:endParaRPr>
          </a:p>
          <a:p>
            <a:pPr indent="-304800" lvl="0" marL="457200" rtl="0" algn="l">
              <a:lnSpc>
                <a:spcPct val="115000"/>
              </a:lnSpc>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Synthesis!</a:t>
            </a:r>
            <a:endParaRPr sz="1200">
              <a:solidFill>
                <a:schemeClr val="dk1"/>
              </a:solidFill>
              <a:latin typeface="PT Sans"/>
              <a:ea typeface="PT Sans"/>
              <a:cs typeface="PT Sans"/>
              <a:sym typeface="PT Sans"/>
            </a:endParaRPr>
          </a:p>
          <a:p>
            <a:pPr indent="-304800" lvl="0" marL="457200" rtl="0" algn="l">
              <a:lnSpc>
                <a:spcPct val="115000"/>
              </a:lnSpc>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Publish document as a web page</a:t>
            </a:r>
            <a:endParaRPr sz="1200">
              <a:solidFill>
                <a:schemeClr val="dk1"/>
              </a:solidFill>
              <a:latin typeface="PT Sans"/>
              <a:ea typeface="PT Sans"/>
              <a:cs typeface="PT Sans"/>
              <a:sym typeface="PT Sans"/>
            </a:endParaRPr>
          </a:p>
          <a:p>
            <a:pPr indent="0" lvl="0" marL="457200" rtl="0" algn="l">
              <a:lnSpc>
                <a:spcPct val="115000"/>
              </a:lnSpc>
              <a:spcBef>
                <a:spcPts val="1200"/>
              </a:spcBef>
              <a:spcAft>
                <a:spcPts val="0"/>
              </a:spcAft>
              <a:buNone/>
            </a:pPr>
            <a:r>
              <a:t/>
            </a:r>
            <a:endParaRPr sz="1800">
              <a:latin typeface="PT Sans"/>
              <a:ea typeface="PT Sans"/>
              <a:cs typeface="PT Sans"/>
              <a:sym typeface="PT Sans"/>
            </a:endParaRPr>
          </a:p>
          <a:p>
            <a:pPr indent="0" lvl="0" marL="0" rtl="0" algn="l">
              <a:spcBef>
                <a:spcPts val="1200"/>
              </a:spcBef>
              <a:spcAft>
                <a:spcPts val="0"/>
              </a:spcAft>
              <a:buNone/>
            </a:pPr>
            <a:r>
              <a:t/>
            </a:r>
            <a:endParaRPr sz="2200">
              <a:latin typeface="PT Sans"/>
              <a:ea typeface="PT Sans"/>
              <a:cs typeface="PT Sans"/>
              <a:sym typeface="PT Sans"/>
            </a:endParaRPr>
          </a:p>
        </p:txBody>
      </p:sp>
      <p:sp>
        <p:nvSpPr>
          <p:cNvPr id="566" name="Google Shape;566;p86"/>
          <p:cNvSpPr txBox="1"/>
          <p:nvPr/>
        </p:nvSpPr>
        <p:spPr>
          <a:xfrm>
            <a:off x="5314800" y="411150"/>
            <a:ext cx="2972400" cy="3600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PT Sans"/>
              <a:buChar char="●"/>
            </a:pPr>
            <a:r>
              <a:rPr lang="en" sz="1200">
                <a:latin typeface="PT Sans"/>
                <a:ea typeface="PT Sans"/>
                <a:cs typeface="PT Sans"/>
                <a:sym typeface="PT Sans"/>
              </a:rPr>
              <a:t>tidyverse</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ggplot2</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readr </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solidFill>
                  <a:schemeClr val="dk1"/>
                </a:solidFill>
                <a:latin typeface="PT Sans"/>
                <a:ea typeface="PT Sans"/>
                <a:cs typeface="PT Sans"/>
                <a:sym typeface="PT Sans"/>
              </a:rPr>
              <a:t>readxl</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dplyr </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tidyr </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stringr</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here</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janitor</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kableExtra</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R</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RStudio</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Git</a:t>
            </a:r>
            <a:endParaRPr sz="1200">
              <a:latin typeface="PT Sans"/>
              <a:ea typeface="PT Sans"/>
              <a:cs typeface="PT Sans"/>
              <a:sym typeface="PT Sans"/>
            </a:endParaRPr>
          </a:p>
          <a:p>
            <a:pPr indent="-304800" lvl="0" marL="457200" rtl="0" algn="l">
              <a:lnSpc>
                <a:spcPct val="115000"/>
              </a:lnSpc>
              <a:spcBef>
                <a:spcPts val="0"/>
              </a:spcBef>
              <a:spcAft>
                <a:spcPts val="0"/>
              </a:spcAft>
              <a:buSzPts val="1200"/>
              <a:buFont typeface="PT Sans"/>
              <a:buChar char="●"/>
            </a:pPr>
            <a:r>
              <a:rPr lang="en" sz="1200">
                <a:latin typeface="PT Sans"/>
                <a:ea typeface="PT Sans"/>
                <a:cs typeface="PT Sans"/>
                <a:sym typeface="PT Sans"/>
              </a:rPr>
              <a:t>GitHub</a:t>
            </a:r>
            <a:endParaRPr sz="1200">
              <a:latin typeface="PT Sans"/>
              <a:ea typeface="PT Sans"/>
              <a:cs typeface="PT Sans"/>
              <a:sym typeface="PT Sans"/>
            </a:endParaRPr>
          </a:p>
          <a:p>
            <a:pPr indent="0" lvl="0" marL="457200" rtl="0" algn="l">
              <a:lnSpc>
                <a:spcPct val="115000"/>
              </a:lnSpc>
              <a:spcBef>
                <a:spcPts val="1200"/>
              </a:spcBef>
              <a:spcAft>
                <a:spcPts val="0"/>
              </a:spcAft>
              <a:buNone/>
            </a:pPr>
            <a:r>
              <a:t/>
            </a:r>
            <a:endParaRPr sz="1800">
              <a:latin typeface="PT Sans"/>
              <a:ea typeface="PT Sans"/>
              <a:cs typeface="PT Sans"/>
              <a:sym typeface="PT Sans"/>
            </a:endParaRPr>
          </a:p>
          <a:p>
            <a:pPr indent="0" lvl="0" marL="0" rtl="0" algn="l">
              <a:spcBef>
                <a:spcPts val="1200"/>
              </a:spcBef>
              <a:spcAft>
                <a:spcPts val="0"/>
              </a:spcAft>
              <a:buNone/>
            </a:pPr>
            <a:r>
              <a:t/>
            </a:r>
            <a:endParaRPr sz="2200">
              <a:latin typeface="PT Sans"/>
              <a:ea typeface="PT Sans"/>
              <a:cs typeface="PT Sans"/>
              <a:sym typeface="PT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7"/>
          <p:cNvSpPr txBox="1"/>
          <p:nvPr/>
        </p:nvSpPr>
        <p:spPr>
          <a:xfrm>
            <a:off x="536550" y="389850"/>
            <a:ext cx="8070900" cy="3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Error messages should not feel defeating</a:t>
            </a:r>
            <a:endParaRPr b="1" sz="3000">
              <a:latin typeface="PT Sans"/>
              <a:ea typeface="PT Sans"/>
              <a:cs typeface="PT Sans"/>
              <a:sym typeface="PT Sans"/>
            </a:endParaRPr>
          </a:p>
          <a:p>
            <a:pPr indent="0" lvl="0" marL="0" rtl="0" algn="l">
              <a:spcBef>
                <a:spcPts val="0"/>
              </a:spcBef>
              <a:spcAft>
                <a:spcPts val="0"/>
              </a:spcAft>
              <a:buNone/>
            </a:pPr>
            <a:r>
              <a:t/>
            </a:r>
            <a:endParaRPr b="1" sz="3000">
              <a:latin typeface="PT Sans"/>
              <a:ea typeface="PT Sans"/>
              <a:cs typeface="PT Sans"/>
              <a:sym typeface="PT Sans"/>
            </a:endParaRPr>
          </a:p>
          <a:p>
            <a:pPr indent="-381000" lvl="0" marL="457200" rtl="0" algn="l">
              <a:spcBef>
                <a:spcPts val="0"/>
              </a:spcBef>
              <a:spcAft>
                <a:spcPts val="0"/>
              </a:spcAft>
              <a:buSzPts val="2400"/>
              <a:buFont typeface="PT Sans"/>
              <a:buChar char="●"/>
            </a:pPr>
            <a:r>
              <a:rPr lang="en" sz="2400">
                <a:latin typeface="PT Sans"/>
                <a:ea typeface="PT Sans"/>
                <a:cs typeface="PT Sans"/>
                <a:sym typeface="PT Sans"/>
              </a:rPr>
              <a:t>Everyone gets them. At all levels. All the time. </a:t>
            </a:r>
            <a:endParaRPr sz="2400">
              <a:latin typeface="PT Sans"/>
              <a:ea typeface="PT Sans"/>
              <a:cs typeface="PT Sans"/>
              <a:sym typeface="PT Sans"/>
            </a:endParaRPr>
          </a:p>
          <a:p>
            <a:pPr indent="-381000" lvl="0" marL="457200" rtl="0" algn="l">
              <a:spcBef>
                <a:spcPts val="0"/>
              </a:spcBef>
              <a:spcAft>
                <a:spcPts val="0"/>
              </a:spcAft>
              <a:buSzPts val="2400"/>
              <a:buFont typeface="PT Sans"/>
              <a:buChar char="●"/>
            </a:pPr>
            <a:r>
              <a:rPr b="1" lang="en" sz="2400">
                <a:latin typeface="PT Sans"/>
                <a:ea typeface="PT Sans"/>
                <a:cs typeface="PT Sans"/>
                <a:sym typeface="PT Sans"/>
              </a:rPr>
              <a:t>Just because</a:t>
            </a:r>
            <a:r>
              <a:rPr b="1" lang="en" sz="2400">
                <a:solidFill>
                  <a:srgbClr val="FF0000"/>
                </a:solidFill>
                <a:latin typeface="PT Sans"/>
                <a:ea typeface="PT Sans"/>
                <a:cs typeface="PT Sans"/>
                <a:sym typeface="PT Sans"/>
              </a:rPr>
              <a:t> it’s red </a:t>
            </a:r>
            <a:r>
              <a:rPr b="1" lang="en" sz="2400">
                <a:latin typeface="PT Sans"/>
                <a:ea typeface="PT Sans"/>
                <a:cs typeface="PT Sans"/>
                <a:sym typeface="PT Sans"/>
              </a:rPr>
              <a:t>doesn’t mean it’s personal.</a:t>
            </a:r>
            <a:endParaRPr b="1" sz="2400">
              <a:latin typeface="PT Sans"/>
              <a:ea typeface="PT Sans"/>
              <a:cs typeface="PT Sans"/>
              <a:sym typeface="PT Sans"/>
            </a:endParaRPr>
          </a:p>
          <a:p>
            <a:pPr indent="-381000" lvl="0" marL="457200" rtl="0" algn="l">
              <a:spcBef>
                <a:spcPts val="0"/>
              </a:spcBef>
              <a:spcAft>
                <a:spcPts val="0"/>
              </a:spcAft>
              <a:buSzPts val="2400"/>
              <a:buFont typeface="PT Sans"/>
              <a:buChar char="●"/>
            </a:pPr>
            <a:r>
              <a:rPr lang="en" sz="2400">
                <a:latin typeface="PT Sans"/>
                <a:ea typeface="PT Sans"/>
                <a:cs typeface="PT Sans"/>
                <a:sym typeface="PT Sans"/>
              </a:rPr>
              <a:t>After a while we start seeing these as more useful, and develop tools to more strategically troubleshoot.</a:t>
            </a:r>
            <a:endParaRPr sz="2400">
              <a:latin typeface="PT Sans"/>
              <a:ea typeface="PT Sans"/>
              <a:cs typeface="PT Sans"/>
              <a:sym typeface="PT Sans"/>
            </a:endParaRPr>
          </a:p>
          <a:p>
            <a:pPr indent="-381000" lvl="0" marL="457200" rtl="0" algn="l">
              <a:spcBef>
                <a:spcPts val="0"/>
              </a:spcBef>
              <a:spcAft>
                <a:spcPts val="0"/>
              </a:spcAft>
              <a:buSzPts val="2400"/>
              <a:buFont typeface="PT Sans"/>
              <a:buChar char="●"/>
            </a:pPr>
            <a:r>
              <a:rPr lang="en" sz="2400">
                <a:latin typeface="PT Sans"/>
                <a:ea typeface="PT Sans"/>
                <a:cs typeface="PT Sans"/>
                <a:sym typeface="PT Sans"/>
              </a:rPr>
              <a:t>Whenever possible, have error messages feel like:</a:t>
            </a:r>
            <a:endParaRPr sz="2400">
              <a:latin typeface="PT Sans"/>
              <a:ea typeface="PT Sans"/>
              <a:cs typeface="PT Sans"/>
              <a:sym typeface="PT Sans"/>
            </a:endParaRPr>
          </a:p>
          <a:p>
            <a:pPr indent="-381000" lvl="1" marL="914400" rtl="0" algn="l">
              <a:spcBef>
                <a:spcPts val="0"/>
              </a:spcBef>
              <a:spcAft>
                <a:spcPts val="0"/>
              </a:spcAft>
              <a:buSzPts val="2400"/>
              <a:buFont typeface="PT Sans"/>
              <a:buChar char="○"/>
            </a:pPr>
            <a:r>
              <a:rPr lang="en" sz="2400">
                <a:latin typeface="PT Sans"/>
                <a:ea typeface="PT Sans"/>
                <a:cs typeface="PT Sans"/>
                <a:sym typeface="PT Sans"/>
              </a:rPr>
              <a:t>A useful heads up</a:t>
            </a:r>
            <a:endParaRPr sz="2400">
              <a:latin typeface="PT Sans"/>
              <a:ea typeface="PT Sans"/>
              <a:cs typeface="PT Sans"/>
              <a:sym typeface="PT Sans"/>
            </a:endParaRPr>
          </a:p>
          <a:p>
            <a:pPr indent="-381000" lvl="1" marL="914400" rtl="0" algn="l">
              <a:spcBef>
                <a:spcPts val="0"/>
              </a:spcBef>
              <a:spcAft>
                <a:spcPts val="0"/>
              </a:spcAft>
              <a:buSzPts val="2400"/>
              <a:buFont typeface="PT Sans"/>
              <a:buChar char="○"/>
            </a:pPr>
            <a:r>
              <a:rPr lang="en" sz="2400">
                <a:latin typeface="PT Sans"/>
                <a:ea typeface="PT Sans"/>
                <a:cs typeface="PT Sans"/>
                <a:sym typeface="PT Sans"/>
              </a:rPr>
              <a:t>An opportunity to learn something</a:t>
            </a:r>
            <a:endParaRPr sz="2400">
              <a:latin typeface="PT Sans"/>
              <a:ea typeface="PT Sans"/>
              <a:cs typeface="PT Sans"/>
              <a:sym typeface="PT Sans"/>
            </a:endParaRPr>
          </a:p>
          <a:p>
            <a:pPr indent="-381000" lvl="1" marL="914400" rtl="0" algn="l">
              <a:spcBef>
                <a:spcPts val="0"/>
              </a:spcBef>
              <a:spcAft>
                <a:spcPts val="0"/>
              </a:spcAft>
              <a:buSzPts val="2400"/>
              <a:buFont typeface="PT Sans"/>
              <a:buChar char="○"/>
            </a:pPr>
            <a:r>
              <a:rPr lang="en" sz="2400">
                <a:latin typeface="PT Sans"/>
                <a:ea typeface="PT Sans"/>
                <a:cs typeface="PT Sans"/>
                <a:sym typeface="PT Sans"/>
              </a:rPr>
              <a:t>A puzzle that you can solve</a:t>
            </a:r>
            <a:endParaRPr sz="2400">
              <a:latin typeface="PT Sans"/>
              <a:ea typeface="PT Sans"/>
              <a:cs typeface="PT Sans"/>
              <a:sym typeface="PT Sans"/>
            </a:endParaRPr>
          </a:p>
          <a:p>
            <a:pPr indent="0" lvl="0" marL="914400" rtl="0" algn="l">
              <a:spcBef>
                <a:spcPts val="0"/>
              </a:spcBef>
              <a:spcAft>
                <a:spcPts val="0"/>
              </a:spcAft>
              <a:buNone/>
            </a:pPr>
            <a:r>
              <a:t/>
            </a:r>
            <a:endParaRPr sz="2400">
              <a:latin typeface="PT Sans"/>
              <a:ea typeface="PT Sans"/>
              <a:cs typeface="PT Sans"/>
              <a:sym typeface="PT Sans"/>
            </a:endParaRPr>
          </a:p>
          <a:p>
            <a:pPr indent="0" lvl="0" marL="0" rtl="0" algn="l">
              <a:spcBef>
                <a:spcPts val="0"/>
              </a:spcBef>
              <a:spcAft>
                <a:spcPts val="0"/>
              </a:spcAft>
              <a:buNone/>
            </a:pPr>
            <a:r>
              <a:t/>
            </a:r>
            <a:endParaRPr sz="2400">
              <a:latin typeface="PT Sans"/>
              <a:ea typeface="PT Sans"/>
              <a:cs typeface="PT Sans"/>
              <a:sym typeface="PT Sans"/>
            </a:endParaRPr>
          </a:p>
          <a:p>
            <a:pPr indent="0" lvl="0" marL="0" rtl="0" algn="l">
              <a:spcBef>
                <a:spcPts val="0"/>
              </a:spcBef>
              <a:spcAft>
                <a:spcPts val="0"/>
              </a:spcAft>
              <a:buNone/>
            </a:pPr>
            <a:r>
              <a:t/>
            </a:r>
            <a:endParaRPr sz="1800">
              <a:latin typeface="PT Sans"/>
              <a:ea typeface="PT Sans"/>
              <a:cs typeface="PT Sans"/>
              <a:sym typeface="PT Sans"/>
            </a:endParaRPr>
          </a:p>
          <a:p>
            <a:pPr indent="0" lvl="0" marL="0" rtl="0" algn="l">
              <a:spcBef>
                <a:spcPts val="0"/>
              </a:spcBef>
              <a:spcAft>
                <a:spcPts val="0"/>
              </a:spcAft>
              <a:buNone/>
            </a:pPr>
            <a:r>
              <a:t/>
            </a:r>
            <a:endParaRPr sz="1800">
              <a:latin typeface="PT Sans"/>
              <a:ea typeface="PT Sans"/>
              <a:cs typeface="PT Sans"/>
              <a:sym typeface="PT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8"/>
          <p:cNvSpPr txBox="1"/>
          <p:nvPr/>
        </p:nvSpPr>
        <p:spPr>
          <a:xfrm>
            <a:off x="99175" y="56575"/>
            <a:ext cx="8647200" cy="3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T Sans"/>
                <a:ea typeface="PT Sans"/>
                <a:cs typeface="PT Sans"/>
                <a:sym typeface="PT Sans"/>
              </a:rPr>
              <a:t>Where to go from here? </a:t>
            </a:r>
            <a:endParaRPr sz="2400">
              <a:latin typeface="PT Sans"/>
              <a:ea typeface="PT Sans"/>
              <a:cs typeface="PT Sans"/>
              <a:sym typeface="PT Sans"/>
            </a:endParaRPr>
          </a:p>
          <a:p>
            <a:pPr indent="-330200" lvl="0" marL="457200" rtl="0" algn="l">
              <a:spcBef>
                <a:spcPts val="1000"/>
              </a:spcBef>
              <a:spcAft>
                <a:spcPts val="0"/>
              </a:spcAft>
              <a:buSzPts val="1600"/>
              <a:buChar char="●"/>
            </a:pPr>
            <a:r>
              <a:rPr b="1" lang="en" sz="1800">
                <a:latin typeface="PT Sans"/>
                <a:ea typeface="PT Sans"/>
                <a:cs typeface="PT Sans"/>
                <a:sym typeface="PT Sans"/>
              </a:rPr>
              <a:t>Main tool: </a:t>
            </a:r>
            <a:r>
              <a:rPr lang="en" sz="1800">
                <a:latin typeface="PT Sans"/>
                <a:ea typeface="PT Sans"/>
                <a:cs typeface="PT Sans"/>
                <a:sym typeface="PT Sans"/>
              </a:rPr>
              <a:t>Google it...strategically</a:t>
            </a:r>
            <a:endParaRPr sz="1800">
              <a:latin typeface="PT Sans"/>
              <a:ea typeface="PT Sans"/>
              <a:cs typeface="PT Sans"/>
              <a:sym typeface="PT Sans"/>
            </a:endParaRPr>
          </a:p>
          <a:p>
            <a:pPr indent="-330200" lvl="0" marL="457200" rtl="0" algn="l">
              <a:spcBef>
                <a:spcPts val="0"/>
              </a:spcBef>
              <a:spcAft>
                <a:spcPts val="0"/>
              </a:spcAft>
              <a:buSzPts val="1600"/>
              <a:buChar char="●"/>
            </a:pPr>
            <a:r>
              <a:rPr lang="en" sz="1800" u="sng">
                <a:solidFill>
                  <a:schemeClr val="hlink"/>
                </a:solidFill>
                <a:latin typeface="PT Sans"/>
                <a:ea typeface="PT Sans"/>
                <a:cs typeface="PT Sans"/>
                <a:sym typeface="PT Sans"/>
                <a:hlinkClick r:id="rId3"/>
              </a:rPr>
              <a:t>CRAN Task view</a:t>
            </a:r>
            <a:endParaRPr sz="1800">
              <a:latin typeface="PT Sans"/>
              <a:ea typeface="PT Sans"/>
              <a:cs typeface="PT Sans"/>
              <a:sym typeface="PT Sans"/>
            </a:endParaRPr>
          </a:p>
          <a:p>
            <a:pPr indent="-330200" lvl="0" marL="457200" rtl="0" algn="l">
              <a:spcBef>
                <a:spcPts val="0"/>
              </a:spcBef>
              <a:spcAft>
                <a:spcPts val="0"/>
              </a:spcAft>
              <a:buSzPts val="1600"/>
              <a:buChar char="●"/>
            </a:pPr>
            <a:r>
              <a:rPr lang="en" sz="1800" u="sng">
                <a:solidFill>
                  <a:schemeClr val="hlink"/>
                </a:solidFill>
                <a:latin typeface="PT Sans"/>
                <a:ea typeface="PT Sans"/>
                <a:cs typeface="PT Sans"/>
                <a:sym typeface="PT Sans"/>
                <a:hlinkClick r:id="rId4"/>
              </a:rPr>
              <a:t>rOpenSci</a:t>
            </a:r>
            <a:endParaRPr sz="1800">
              <a:latin typeface="PT Sans"/>
              <a:ea typeface="PT Sans"/>
              <a:cs typeface="PT Sans"/>
              <a:sym typeface="PT Sans"/>
            </a:endParaRPr>
          </a:p>
          <a:p>
            <a:pPr indent="-342900" lvl="0" marL="457200" rtl="0" algn="l">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The Carpentries: </a:t>
            </a:r>
            <a:r>
              <a:rPr lang="en" sz="1800" u="sng">
                <a:solidFill>
                  <a:schemeClr val="accent5"/>
                </a:solidFill>
                <a:latin typeface="Source Sans Pro"/>
                <a:ea typeface="Source Sans Pro"/>
                <a:cs typeface="Source Sans Pro"/>
                <a:sym typeface="Source Sans Pro"/>
                <a:hlinkClick r:id="rId5">
                  <a:extLst>
                    <a:ext uri="{A12FA001-AC4F-418D-AE19-62706E023703}">
                      <ahyp:hlinkClr val="tx"/>
                    </a:ext>
                  </a:extLst>
                </a:hlinkClick>
              </a:rPr>
              <a:t>https://carpentries.org/</a:t>
            </a:r>
            <a:endParaRPr sz="1800">
              <a:latin typeface="PT Sans"/>
              <a:ea typeface="PT Sans"/>
              <a:cs typeface="PT Sans"/>
              <a:sym typeface="PT Sans"/>
            </a:endParaRPr>
          </a:p>
          <a:p>
            <a:pPr indent="-342900" lvl="0" marL="457200" rtl="0" algn="l">
              <a:spcBef>
                <a:spcPts val="0"/>
              </a:spcBef>
              <a:spcAft>
                <a:spcPts val="0"/>
              </a:spcAft>
              <a:buSzPts val="1800"/>
              <a:buFont typeface="PT Sans"/>
              <a:buChar char="●"/>
            </a:pPr>
            <a:r>
              <a:rPr lang="en" sz="1800">
                <a:latin typeface="PT Sans"/>
                <a:ea typeface="PT Sans"/>
                <a:cs typeface="PT Sans"/>
                <a:sym typeface="PT Sans"/>
              </a:rPr>
              <a:t>Join #rstats community on twitter, even if </a:t>
            </a:r>
            <a:r>
              <a:rPr b="1" lang="en" sz="1800">
                <a:latin typeface="PT Sans"/>
                <a:ea typeface="PT Sans"/>
                <a:cs typeface="PT Sans"/>
                <a:sym typeface="PT Sans"/>
              </a:rPr>
              <a:t>just</a:t>
            </a:r>
            <a:r>
              <a:rPr lang="en" sz="1800">
                <a:latin typeface="PT Sans"/>
                <a:ea typeface="PT Sans"/>
                <a:cs typeface="PT Sans"/>
                <a:sym typeface="PT Sans"/>
              </a:rPr>
              <a:t> for the #rstats!</a:t>
            </a:r>
            <a:endParaRPr sz="1800">
              <a:latin typeface="PT Sans"/>
              <a:ea typeface="PT Sans"/>
              <a:cs typeface="PT Sans"/>
              <a:sym typeface="PT Sans"/>
            </a:endParaRPr>
          </a:p>
          <a:p>
            <a:pPr indent="0" lvl="0" marL="0" rtl="0" algn="l">
              <a:spcBef>
                <a:spcPts val="0"/>
              </a:spcBef>
              <a:spcAft>
                <a:spcPts val="0"/>
              </a:spcAft>
              <a:buNone/>
            </a:pPr>
            <a:r>
              <a:t/>
            </a:r>
            <a:endParaRPr sz="1800">
              <a:latin typeface="PT Sans"/>
              <a:ea typeface="PT Sans"/>
              <a:cs typeface="PT Sans"/>
              <a:sym typeface="PT Sans"/>
            </a:endParaRPr>
          </a:p>
          <a:p>
            <a:pPr indent="0" lvl="0" marL="0" rtl="0" algn="l">
              <a:spcBef>
                <a:spcPts val="0"/>
              </a:spcBef>
              <a:spcAft>
                <a:spcPts val="0"/>
              </a:spcAft>
              <a:buNone/>
            </a:pPr>
            <a:r>
              <a:rPr b="1" lang="en" sz="1800">
                <a:latin typeface="PT Sans"/>
                <a:ea typeface="PT Sans"/>
                <a:cs typeface="PT Sans"/>
                <a:sym typeface="PT Sans"/>
              </a:rPr>
              <a:t>Some starting-point resources:</a:t>
            </a:r>
            <a:endParaRPr b="1" sz="1800">
              <a:latin typeface="PT Sans"/>
              <a:ea typeface="PT Sans"/>
              <a:cs typeface="PT Sans"/>
              <a:sym typeface="PT Sans"/>
            </a:endParaRPr>
          </a:p>
          <a:p>
            <a:pPr indent="-342900" lvl="0" marL="457200" rtl="0" algn="l">
              <a:spcBef>
                <a:spcPts val="1000"/>
              </a:spcBef>
              <a:spcAft>
                <a:spcPts val="0"/>
              </a:spcAft>
              <a:buSzPts val="1800"/>
              <a:buFont typeface="PT Sans"/>
              <a:buChar char="●"/>
            </a:pPr>
            <a:r>
              <a:rPr lang="en" sz="1800">
                <a:latin typeface="PT Sans"/>
                <a:ea typeface="PT Sans"/>
                <a:cs typeface="PT Sans"/>
                <a:sym typeface="PT Sans"/>
              </a:rPr>
              <a:t>R4DS </a:t>
            </a:r>
            <a:r>
              <a:rPr lang="en" sz="1800" u="sng">
                <a:solidFill>
                  <a:schemeClr val="hlink"/>
                </a:solidFill>
                <a:latin typeface="PT Sans"/>
                <a:ea typeface="PT Sans"/>
                <a:cs typeface="PT Sans"/>
                <a:sym typeface="PT Sans"/>
                <a:hlinkClick r:id="rId6"/>
              </a:rPr>
              <a:t>book</a:t>
            </a:r>
            <a:r>
              <a:rPr lang="en" sz="1800">
                <a:latin typeface="PT Sans"/>
                <a:ea typeface="PT Sans"/>
                <a:cs typeface="PT Sans"/>
                <a:sym typeface="PT Sans"/>
              </a:rPr>
              <a:t> &amp; </a:t>
            </a:r>
            <a:r>
              <a:rPr lang="en" sz="1800" u="sng">
                <a:solidFill>
                  <a:schemeClr val="hlink"/>
                </a:solidFill>
                <a:latin typeface="PT Sans"/>
                <a:ea typeface="PT Sans"/>
                <a:cs typeface="PT Sans"/>
                <a:sym typeface="PT Sans"/>
                <a:hlinkClick r:id="rId7"/>
              </a:rPr>
              <a:t>online learning community</a:t>
            </a:r>
            <a:endParaRPr sz="1800">
              <a:latin typeface="PT Sans"/>
              <a:ea typeface="PT Sans"/>
              <a:cs typeface="PT Sans"/>
              <a:sym typeface="PT Sans"/>
            </a:endParaRPr>
          </a:p>
          <a:p>
            <a:pPr indent="-342900" lvl="0" marL="457200" rtl="0" algn="l">
              <a:spcBef>
                <a:spcPts val="0"/>
              </a:spcBef>
              <a:spcAft>
                <a:spcPts val="0"/>
              </a:spcAft>
              <a:buSzPts val="1800"/>
              <a:buFont typeface="PT Sans"/>
              <a:buChar char="●"/>
            </a:pPr>
            <a:r>
              <a:rPr lang="en" sz="1800" u="sng">
                <a:solidFill>
                  <a:schemeClr val="hlink"/>
                </a:solidFill>
                <a:latin typeface="PT Sans"/>
                <a:ea typeface="PT Sans"/>
                <a:cs typeface="PT Sans"/>
                <a:sym typeface="PT Sans"/>
                <a:hlinkClick r:id="rId8"/>
              </a:rPr>
              <a:t>RStudio community</a:t>
            </a:r>
            <a:endParaRPr sz="1800">
              <a:latin typeface="PT Sans"/>
              <a:ea typeface="PT Sans"/>
              <a:cs typeface="PT Sans"/>
              <a:sym typeface="PT Sans"/>
            </a:endParaRPr>
          </a:p>
          <a:p>
            <a:pPr indent="-342900" lvl="0" marL="457200" rtl="0" algn="l">
              <a:spcBef>
                <a:spcPts val="0"/>
              </a:spcBef>
              <a:spcAft>
                <a:spcPts val="0"/>
              </a:spcAft>
              <a:buSzPts val="1800"/>
              <a:buFont typeface="PT Sans"/>
              <a:buChar char="●"/>
            </a:pPr>
            <a:r>
              <a:rPr lang="en" sz="1800">
                <a:latin typeface="PT Sans"/>
                <a:ea typeface="PT Sans"/>
                <a:cs typeface="PT Sans"/>
                <a:sym typeface="PT Sans"/>
              </a:rPr>
              <a:t>Our workshop book! </a:t>
            </a:r>
            <a:r>
              <a:rPr lang="en" sz="1800" u="sng">
                <a:solidFill>
                  <a:schemeClr val="hlink"/>
                </a:solidFill>
                <a:latin typeface="PT Sans"/>
                <a:ea typeface="PT Sans"/>
                <a:cs typeface="PT Sans"/>
                <a:sym typeface="PT Sans"/>
                <a:hlinkClick r:id="rId9"/>
              </a:rPr>
              <a:t>https://rstudio-conf-2020.github.io/r-for-excel</a:t>
            </a:r>
            <a:r>
              <a:rPr lang="en" sz="1800">
                <a:latin typeface="PT Sans"/>
                <a:ea typeface="PT Sans"/>
                <a:cs typeface="PT Sans"/>
                <a:sym typeface="PT Sans"/>
              </a:rPr>
              <a:t> </a:t>
            </a:r>
            <a:endParaRPr sz="1800">
              <a:latin typeface="PT Sans"/>
              <a:ea typeface="PT Sans"/>
              <a:cs typeface="PT Sans"/>
              <a:sym typeface="PT Sans"/>
            </a:endParaRPr>
          </a:p>
          <a:p>
            <a:pPr indent="-342900" lvl="0" marL="45720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Materials from other RStudio::conf tutorials (e.g. tidyverse)</a:t>
            </a:r>
            <a:endParaRPr sz="1800">
              <a:solidFill>
                <a:schemeClr val="dk1"/>
              </a:solidFill>
              <a:latin typeface="PT Sans"/>
              <a:ea typeface="PT Sans"/>
              <a:cs typeface="PT Sans"/>
              <a:sym typeface="PT Sans"/>
            </a:endParaRPr>
          </a:p>
          <a:p>
            <a:pPr indent="-342900" lvl="0" marL="45720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Blog posts, tutorials, vignettes on packagedown pages (e.g. </a:t>
            </a:r>
            <a:r>
              <a:rPr b="1" lang="en" sz="1800" u="sng">
                <a:solidFill>
                  <a:schemeClr val="hlink"/>
                </a:solidFill>
                <a:latin typeface="Courier New"/>
                <a:ea typeface="Courier New"/>
                <a:cs typeface="Courier New"/>
                <a:sym typeface="Courier New"/>
                <a:hlinkClick r:id="rId10"/>
              </a:rPr>
              <a:t>janitor</a:t>
            </a:r>
            <a:r>
              <a:rPr lang="en" sz="1800">
                <a:solidFill>
                  <a:schemeClr val="dk1"/>
                </a:solidFill>
                <a:latin typeface="PT Sans"/>
                <a:ea typeface="PT Sans"/>
                <a:cs typeface="PT Sans"/>
                <a:sym typeface="PT Sans"/>
              </a:rPr>
              <a:t>)</a:t>
            </a:r>
            <a:endParaRPr sz="1800">
              <a:solidFill>
                <a:schemeClr val="dk1"/>
              </a:solidFill>
              <a:latin typeface="PT Sans"/>
              <a:ea typeface="PT Sans"/>
              <a:cs typeface="PT Sans"/>
              <a:sym typeface="PT Sans"/>
            </a:endParaRPr>
          </a:p>
          <a:p>
            <a:pPr indent="-342900" lvl="0" marL="457200" rtl="0" algn="l">
              <a:spcBef>
                <a:spcPts val="0"/>
              </a:spcBef>
              <a:spcAft>
                <a:spcPts val="0"/>
              </a:spcAft>
              <a:buClr>
                <a:schemeClr val="dk1"/>
              </a:buClr>
              <a:buSzPts val="1800"/>
              <a:buFont typeface="PT Sans"/>
              <a:buChar char="●"/>
            </a:pPr>
            <a:r>
              <a:rPr lang="en" sz="1800" u="sng">
                <a:solidFill>
                  <a:schemeClr val="hlink"/>
                </a:solidFill>
                <a:latin typeface="PT Sans"/>
                <a:ea typeface="PT Sans"/>
                <a:cs typeface="PT Sans"/>
                <a:sym typeface="PT Sans"/>
                <a:hlinkClick r:id="rId11"/>
              </a:rPr>
              <a:t>Webinars</a:t>
            </a:r>
            <a:r>
              <a:rPr lang="en" sz="1800">
                <a:solidFill>
                  <a:schemeClr val="dk1"/>
                </a:solidFill>
                <a:latin typeface="PT Sans"/>
                <a:ea typeface="PT Sans"/>
                <a:cs typeface="PT Sans"/>
                <a:sym typeface="PT Sans"/>
              </a:rPr>
              <a:t> &amp; slide decks (e.g. RStudio::conf Keynote </a:t>
            </a:r>
            <a:r>
              <a:rPr lang="en" sz="1800" u="sng">
                <a:solidFill>
                  <a:schemeClr val="hlink"/>
                </a:solidFill>
                <a:latin typeface="PT Sans"/>
                <a:ea typeface="PT Sans"/>
                <a:cs typeface="PT Sans"/>
                <a:sym typeface="PT Sans"/>
                <a:hlinkClick r:id="rId12"/>
              </a:rPr>
              <a:t>Jenny Bryan</a:t>
            </a:r>
            <a:r>
              <a:rPr lang="en" sz="1800">
                <a:solidFill>
                  <a:schemeClr val="dk1"/>
                </a:solidFill>
                <a:latin typeface="PT Sans"/>
                <a:ea typeface="PT Sans"/>
                <a:cs typeface="PT Sans"/>
                <a:sym typeface="PT Sans"/>
              </a:rPr>
              <a:t>) </a:t>
            </a:r>
            <a:endParaRPr sz="1800">
              <a:solidFill>
                <a:schemeClr val="dk1"/>
              </a:solidFill>
              <a:latin typeface="PT Sans"/>
              <a:ea typeface="PT Sans"/>
              <a:cs typeface="PT Sans"/>
              <a:sym typeface="PT Sans"/>
            </a:endParaRPr>
          </a:p>
          <a:p>
            <a:pPr indent="-342900" lvl="0" marL="457200" rtl="0" algn="l">
              <a:spcBef>
                <a:spcPts val="0"/>
              </a:spcBef>
              <a:spcAft>
                <a:spcPts val="0"/>
              </a:spcAft>
              <a:buClr>
                <a:schemeClr val="dk1"/>
              </a:buClr>
              <a:buSzPts val="1800"/>
              <a:buFont typeface="PT Sans"/>
              <a:buChar char="●"/>
            </a:pPr>
            <a:r>
              <a:rPr lang="en" sz="1800">
                <a:solidFill>
                  <a:schemeClr val="dk1"/>
                </a:solidFill>
                <a:latin typeface="PT Sans"/>
                <a:ea typeface="PT Sans"/>
                <a:cs typeface="PT Sans"/>
                <a:sym typeface="PT Sans"/>
              </a:rPr>
              <a:t>Podcasts e.g. </a:t>
            </a:r>
            <a:r>
              <a:rPr lang="en" sz="1800" u="sng">
                <a:solidFill>
                  <a:schemeClr val="hlink"/>
                </a:solidFill>
                <a:latin typeface="PT Sans"/>
                <a:ea typeface="PT Sans"/>
                <a:cs typeface="PT Sans"/>
                <a:sym typeface="PT Sans"/>
                <a:hlinkClick r:id="rId13"/>
              </a:rPr>
              <a:t>NSSD Spreadsheet Drama</a:t>
            </a:r>
            <a:r>
              <a:rPr lang="en" sz="1800">
                <a:solidFill>
                  <a:schemeClr val="dk1"/>
                </a:solidFill>
                <a:latin typeface="PT Sans"/>
                <a:ea typeface="PT Sans"/>
                <a:cs typeface="PT Sans"/>
                <a:sym typeface="PT Sans"/>
              </a:rPr>
              <a:t> (by RStudio::conf Keynote Hilary Parker &amp; Roger Peng)</a:t>
            </a:r>
            <a:endParaRPr sz="1800">
              <a:solidFill>
                <a:schemeClr val="dk1"/>
              </a:solidFill>
              <a:latin typeface="PT Sans"/>
              <a:ea typeface="PT Sans"/>
              <a:cs typeface="PT Sans"/>
              <a:sym typeface="PT Sans"/>
            </a:endParaRPr>
          </a:p>
          <a:p>
            <a:pPr indent="0" lvl="0" marL="0" rtl="0" algn="l">
              <a:spcBef>
                <a:spcPts val="0"/>
              </a:spcBef>
              <a:spcAft>
                <a:spcPts val="0"/>
              </a:spcAft>
              <a:buNone/>
            </a:pPr>
            <a:r>
              <a:t/>
            </a:r>
            <a:endParaRPr sz="1800">
              <a:latin typeface="PT Sans"/>
              <a:ea typeface="PT Sans"/>
              <a:cs typeface="PT Sans"/>
              <a:sym typeface="PT Sans"/>
            </a:endParaRPr>
          </a:p>
          <a:p>
            <a:pPr indent="0" lvl="0" marL="0" rtl="0" algn="l">
              <a:spcBef>
                <a:spcPts val="0"/>
              </a:spcBef>
              <a:spcAft>
                <a:spcPts val="0"/>
              </a:spcAft>
              <a:buNone/>
            </a:pPr>
            <a:r>
              <a:t/>
            </a:r>
            <a:endParaRPr sz="1800">
              <a:latin typeface="PT Sans"/>
              <a:ea typeface="PT Sans"/>
              <a:cs typeface="PT Sans"/>
              <a:sym typeface="PT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2" name="Google Shape;582;p89"/>
          <p:cNvSpPr txBox="1"/>
          <p:nvPr/>
        </p:nvSpPr>
        <p:spPr>
          <a:xfrm>
            <a:off x="179100" y="832450"/>
            <a:ext cx="8607000" cy="20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PT Sans"/>
                <a:ea typeface="PT Sans"/>
                <a:cs typeface="PT Sans"/>
                <a:sym typeface="PT Sans"/>
              </a:rPr>
              <a:t>This was an introduction but there are a lot of people working on making it easier to get started in R and RStudio, begin working between RStudio and GitHub, and there is a lot of effort to improve working between R and excel. </a:t>
            </a:r>
            <a:endParaRPr sz="2200">
              <a:solidFill>
                <a:schemeClr val="dk1"/>
              </a:solidFill>
              <a:latin typeface="PT Sans"/>
              <a:ea typeface="PT Sans"/>
              <a:cs typeface="PT Sans"/>
              <a:sym typeface="PT Sans"/>
            </a:endParaRPr>
          </a:p>
          <a:p>
            <a:pPr indent="0" lvl="0" marL="0" rtl="0" algn="l">
              <a:spcBef>
                <a:spcPts val="0"/>
              </a:spcBef>
              <a:spcAft>
                <a:spcPts val="0"/>
              </a:spcAft>
              <a:buNone/>
            </a:pPr>
            <a:r>
              <a:t/>
            </a:r>
            <a:endParaRPr sz="2200">
              <a:solidFill>
                <a:schemeClr val="dk1"/>
              </a:solidFill>
              <a:latin typeface="PT Sans"/>
              <a:ea typeface="PT Sans"/>
              <a:cs typeface="PT Sans"/>
              <a:sym typeface="PT Sans"/>
            </a:endParaRPr>
          </a:p>
          <a:p>
            <a:pPr indent="0" lvl="0" marL="0" rtl="0" algn="l">
              <a:spcBef>
                <a:spcPts val="0"/>
              </a:spcBef>
              <a:spcAft>
                <a:spcPts val="0"/>
              </a:spcAft>
              <a:buNone/>
            </a:pPr>
            <a:r>
              <a:rPr lang="en" sz="2200">
                <a:solidFill>
                  <a:schemeClr val="dk1"/>
                </a:solidFill>
                <a:latin typeface="PT Sans"/>
                <a:ea typeface="PT Sans"/>
                <a:cs typeface="PT Sans"/>
                <a:sym typeface="PT Sans"/>
              </a:rPr>
              <a:t>For example, tidycells: </a:t>
            </a:r>
            <a:r>
              <a:rPr lang="en" sz="2200" u="sng">
                <a:solidFill>
                  <a:schemeClr val="hlink"/>
                </a:solidFill>
                <a:latin typeface="PT Sans"/>
                <a:ea typeface="PT Sans"/>
                <a:cs typeface="PT Sans"/>
                <a:sym typeface="PT Sans"/>
                <a:hlinkClick r:id="rId3"/>
              </a:rPr>
              <a:t>r-rudra.github.io/tidycells</a:t>
            </a:r>
            <a:endParaRPr sz="2200">
              <a:solidFill>
                <a:schemeClr val="dk1"/>
              </a:solidFill>
              <a:latin typeface="PT Sans"/>
              <a:ea typeface="PT Sans"/>
              <a:cs typeface="PT Sans"/>
              <a:sym typeface="PT Sans"/>
            </a:endParaRPr>
          </a:p>
          <a:p>
            <a:pPr indent="0" lvl="0" marL="0" rtl="0" algn="l">
              <a:spcBef>
                <a:spcPts val="0"/>
              </a:spcBef>
              <a:spcAft>
                <a:spcPts val="0"/>
              </a:spcAft>
              <a:buNone/>
            </a:pPr>
            <a:r>
              <a:rPr lang="en" sz="2200">
                <a:solidFill>
                  <a:schemeClr val="dk1"/>
                </a:solidFill>
                <a:latin typeface="PT Sans"/>
                <a:ea typeface="PT Sans"/>
                <a:cs typeface="PT Sans"/>
                <a:sym typeface="PT Sans"/>
              </a:rPr>
              <a:t>And: </a:t>
            </a:r>
            <a:r>
              <a:rPr lang="en" sz="2200" u="sng">
                <a:solidFill>
                  <a:schemeClr val="hlink"/>
                </a:solidFill>
                <a:latin typeface="PT Sans"/>
                <a:ea typeface="PT Sans"/>
                <a:cs typeface="PT Sans"/>
                <a:sym typeface="PT Sans"/>
                <a:hlinkClick r:id="rId4"/>
              </a:rPr>
              <a:t>nacnudus.github.io/spreadsheet-munging-strategies</a:t>
            </a:r>
            <a:endParaRPr sz="2200">
              <a:solidFill>
                <a:schemeClr val="dk1"/>
              </a:solidFill>
              <a:latin typeface="PT Sans"/>
              <a:ea typeface="PT Sans"/>
              <a:cs typeface="PT Sans"/>
              <a:sym typeface="PT Sans"/>
            </a:endParaRPr>
          </a:p>
          <a:p>
            <a:pPr indent="0" lvl="0" marL="0" rtl="0" algn="l">
              <a:spcBef>
                <a:spcPts val="0"/>
              </a:spcBef>
              <a:spcAft>
                <a:spcPts val="0"/>
              </a:spcAft>
              <a:buNone/>
            </a:pPr>
            <a:r>
              <a:t/>
            </a:r>
            <a:endParaRPr sz="2200">
              <a:solidFill>
                <a:schemeClr val="dk1"/>
              </a:solidFill>
              <a:latin typeface="PT Sans"/>
              <a:ea typeface="PT Sans"/>
              <a:cs typeface="PT Sans"/>
              <a:sym typeface="PT Sans"/>
            </a:endParaRPr>
          </a:p>
          <a:p>
            <a:pPr indent="0" lvl="0" marL="0" rtl="0" algn="l">
              <a:spcBef>
                <a:spcPts val="0"/>
              </a:spcBef>
              <a:spcAft>
                <a:spcPts val="0"/>
              </a:spcAft>
              <a:buNone/>
            </a:pPr>
            <a:r>
              <a:t/>
            </a:r>
            <a:endParaRPr sz="2200">
              <a:solidFill>
                <a:schemeClr val="dk1"/>
              </a:solidFill>
              <a:latin typeface="PT Sans"/>
              <a:ea typeface="PT Sans"/>
              <a:cs typeface="PT Sans"/>
              <a:sym typeface="PT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0"/>
          <p:cNvSpPr txBox="1"/>
          <p:nvPr/>
        </p:nvSpPr>
        <p:spPr>
          <a:xfrm>
            <a:off x="315350" y="326800"/>
            <a:ext cx="8764200" cy="46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T Sans"/>
                <a:ea typeface="PT Sans"/>
                <a:cs typeface="PT Sans"/>
                <a:sym typeface="PT Sans"/>
              </a:rPr>
              <a:t>As important as developing R skills yourself is enabling others around you</a:t>
            </a:r>
            <a:endParaRPr b="1" sz="3000">
              <a:latin typeface="PT Sans"/>
              <a:ea typeface="PT Sans"/>
              <a:cs typeface="PT Sans"/>
              <a:sym typeface="PT Sans"/>
            </a:endParaRPr>
          </a:p>
          <a:p>
            <a:pPr indent="0" lvl="0" marL="0" rtl="0" algn="l">
              <a:spcBef>
                <a:spcPts val="0"/>
              </a:spcBef>
              <a:spcAft>
                <a:spcPts val="0"/>
              </a:spcAft>
              <a:buNone/>
            </a:pPr>
            <a:r>
              <a:t/>
            </a:r>
            <a:endParaRPr b="1" sz="3000">
              <a:latin typeface="PT Sans"/>
              <a:ea typeface="PT Sans"/>
              <a:cs typeface="PT Sans"/>
              <a:sym typeface="PT Sans"/>
            </a:endParaRPr>
          </a:p>
          <a:p>
            <a:pPr indent="-368300" lvl="0" marL="457200" rtl="0" algn="l">
              <a:spcBef>
                <a:spcPts val="0"/>
              </a:spcBef>
              <a:spcAft>
                <a:spcPts val="0"/>
              </a:spcAft>
              <a:buSzPts val="2200"/>
              <a:buFont typeface="PT Sans"/>
              <a:buChar char="●"/>
            </a:pPr>
            <a:r>
              <a:rPr lang="en" sz="2200">
                <a:latin typeface="PT Sans"/>
                <a:ea typeface="PT Sans"/>
                <a:cs typeface="PT Sans"/>
                <a:sym typeface="PT Sans"/>
              </a:rPr>
              <a:t>This benefits you!</a:t>
            </a:r>
            <a:endParaRPr sz="2200">
              <a:latin typeface="PT Sans"/>
              <a:ea typeface="PT Sans"/>
              <a:cs typeface="PT Sans"/>
              <a:sym typeface="PT Sans"/>
            </a:endParaRPr>
          </a:p>
          <a:p>
            <a:pPr indent="-368300" lvl="0" marL="457200" rtl="0" algn="l">
              <a:spcBef>
                <a:spcPts val="0"/>
              </a:spcBef>
              <a:spcAft>
                <a:spcPts val="0"/>
              </a:spcAft>
              <a:buSzPts val="2200"/>
              <a:buFont typeface="PT Sans"/>
              <a:buChar char="●"/>
            </a:pPr>
            <a:r>
              <a:rPr lang="en" sz="2200">
                <a:latin typeface="PT Sans"/>
                <a:ea typeface="PT Sans"/>
                <a:cs typeface="PT Sans"/>
                <a:sym typeface="PT Sans"/>
              </a:rPr>
              <a:t>Talk to your colleagues about coding and reproducible workflows. Some conversation-starters:</a:t>
            </a:r>
            <a:endParaRPr sz="2200">
              <a:latin typeface="PT Sans"/>
              <a:ea typeface="PT Sans"/>
              <a:cs typeface="PT Sans"/>
              <a:sym typeface="PT Sans"/>
            </a:endParaRPr>
          </a:p>
          <a:p>
            <a:pPr indent="-355600" lvl="1" marL="914400" rtl="0" algn="l">
              <a:spcBef>
                <a:spcPts val="0"/>
              </a:spcBef>
              <a:spcAft>
                <a:spcPts val="0"/>
              </a:spcAft>
              <a:buSzPts val="2000"/>
              <a:buFont typeface="PT Sans"/>
              <a:buChar char="○"/>
            </a:pPr>
            <a:r>
              <a:rPr lang="en" sz="2000" u="sng">
                <a:solidFill>
                  <a:schemeClr val="hlink"/>
                </a:solidFill>
                <a:latin typeface="PT Sans"/>
                <a:ea typeface="PT Sans"/>
                <a:cs typeface="PT Sans"/>
                <a:sym typeface="PT Sans"/>
                <a:hlinkClick r:id="rId3"/>
              </a:rPr>
              <a:t>Our path to better science in less time using open data science tools</a:t>
            </a:r>
            <a:r>
              <a:rPr lang="en" sz="2000">
                <a:latin typeface="PT Sans"/>
                <a:ea typeface="PT Sans"/>
                <a:cs typeface="PT Sans"/>
                <a:sym typeface="PT Sans"/>
              </a:rPr>
              <a:t> - </a:t>
            </a:r>
            <a:r>
              <a:rPr i="1" lang="en" sz="2000">
                <a:latin typeface="PT Sans"/>
                <a:ea typeface="PT Sans"/>
                <a:cs typeface="PT Sans"/>
                <a:sym typeface="PT Sans"/>
              </a:rPr>
              <a:t>Lowndes et al. 2017, Nature E&amp;E</a:t>
            </a:r>
            <a:endParaRPr i="1" sz="2000">
              <a:latin typeface="PT Sans"/>
              <a:ea typeface="PT Sans"/>
              <a:cs typeface="PT Sans"/>
              <a:sym typeface="PT Sans"/>
            </a:endParaRPr>
          </a:p>
          <a:p>
            <a:pPr indent="-355600" lvl="1" marL="914400" rtl="0" algn="l">
              <a:spcBef>
                <a:spcPts val="0"/>
              </a:spcBef>
              <a:spcAft>
                <a:spcPts val="0"/>
              </a:spcAft>
              <a:buSzPts val="2000"/>
              <a:buFont typeface="PT Sans"/>
              <a:buChar char="○"/>
            </a:pPr>
            <a:r>
              <a:rPr lang="en" sz="2000" u="sng">
                <a:solidFill>
                  <a:schemeClr val="hlink"/>
                </a:solidFill>
                <a:latin typeface="PT Sans"/>
                <a:ea typeface="PT Sans"/>
                <a:cs typeface="PT Sans"/>
                <a:sym typeface="PT Sans"/>
                <a:hlinkClick r:id="rId4"/>
              </a:rPr>
              <a:t>Supercharge your research: a ten-week plan for open data science</a:t>
            </a:r>
            <a:r>
              <a:rPr lang="en" sz="2000">
                <a:latin typeface="PT Sans"/>
                <a:ea typeface="PT Sans"/>
                <a:cs typeface="PT Sans"/>
                <a:sym typeface="PT Sans"/>
              </a:rPr>
              <a:t> -</a:t>
            </a:r>
            <a:r>
              <a:rPr i="1" lang="en" sz="2000">
                <a:latin typeface="PT Sans"/>
                <a:ea typeface="PT Sans"/>
                <a:cs typeface="PT Sans"/>
                <a:sym typeface="PT Sans"/>
              </a:rPr>
              <a:t> Lowndes, Horst et al. 2019, Nature</a:t>
            </a:r>
            <a:endParaRPr i="1" sz="2000">
              <a:latin typeface="PT Sans"/>
              <a:ea typeface="PT Sans"/>
              <a:cs typeface="PT Sans"/>
              <a:sym typeface="PT Sans"/>
            </a:endParaRPr>
          </a:p>
          <a:p>
            <a:pPr indent="-355600" lvl="1" marL="914400" rtl="0" algn="l">
              <a:spcBef>
                <a:spcPts val="0"/>
              </a:spcBef>
              <a:spcAft>
                <a:spcPts val="0"/>
              </a:spcAft>
              <a:buSzPts val="2000"/>
              <a:buFont typeface="PT Sans"/>
              <a:buChar char="○"/>
            </a:pPr>
            <a:r>
              <a:rPr i="1" lang="en" sz="2000" u="sng">
                <a:solidFill>
                  <a:schemeClr val="hlink"/>
                </a:solidFill>
                <a:latin typeface="PT Sans"/>
                <a:ea typeface="PT Sans"/>
                <a:cs typeface="PT Sans"/>
                <a:sym typeface="PT Sans"/>
                <a:hlinkClick r:id="rId5"/>
              </a:rPr>
              <a:t>Open Software Means Kinder Science</a:t>
            </a:r>
            <a:r>
              <a:rPr i="1" lang="en" sz="2000">
                <a:latin typeface="PT Sans"/>
                <a:ea typeface="PT Sans"/>
                <a:cs typeface="PT Sans"/>
                <a:sym typeface="PT Sans"/>
              </a:rPr>
              <a:t> – Lowndes 2019 Scientific American</a:t>
            </a:r>
            <a:endParaRPr i="1" sz="2000">
              <a:latin typeface="PT Sans"/>
              <a:ea typeface="PT Sans"/>
              <a:cs typeface="PT Sans"/>
              <a:sym typeface="PT Sans"/>
            </a:endParaRPr>
          </a:p>
          <a:p>
            <a:pPr indent="-355600" lvl="1" marL="914400" rtl="0" algn="l">
              <a:spcBef>
                <a:spcPts val="0"/>
              </a:spcBef>
              <a:spcAft>
                <a:spcPts val="0"/>
              </a:spcAft>
              <a:buSzPts val="2000"/>
              <a:buFont typeface="PT Sans"/>
              <a:buChar char="○"/>
            </a:pPr>
            <a:r>
              <a:rPr lang="en" sz="2000" u="sng">
                <a:solidFill>
                  <a:schemeClr val="hlink"/>
                </a:solidFill>
                <a:latin typeface="PT Sans"/>
                <a:ea typeface="PT Sans"/>
                <a:cs typeface="PT Sans"/>
                <a:sym typeface="PT Sans"/>
                <a:hlinkClick r:id="rId6"/>
              </a:rPr>
              <a:t>Openscapes.org</a:t>
            </a:r>
            <a:endParaRPr sz="2000">
              <a:latin typeface="PT Sans"/>
              <a:ea typeface="PT Sans"/>
              <a:cs typeface="PT Sans"/>
              <a:sym typeface="PT Sans"/>
            </a:endParaRPr>
          </a:p>
          <a:p>
            <a:pPr indent="0" lvl="0" marL="914400" rtl="0" algn="l">
              <a:spcBef>
                <a:spcPts val="0"/>
              </a:spcBef>
              <a:spcAft>
                <a:spcPts val="0"/>
              </a:spcAft>
              <a:buNone/>
            </a:pPr>
            <a:r>
              <a:t/>
            </a:r>
            <a:endParaRPr i="1" sz="2200">
              <a:latin typeface="PT Sans"/>
              <a:ea typeface="PT Sans"/>
              <a:cs typeface="PT Sans"/>
              <a:sym typeface="PT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91"/>
          <p:cNvPicPr preferRelativeResize="0"/>
          <p:nvPr/>
        </p:nvPicPr>
        <p:blipFill>
          <a:blip r:embed="rId3">
            <a:alphaModFix/>
          </a:blip>
          <a:stretch>
            <a:fillRect/>
          </a:stretch>
        </p:blipFill>
        <p:spPr>
          <a:xfrm>
            <a:off x="1279125" y="0"/>
            <a:ext cx="6334544" cy="51435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2"/>
          <p:cNvSpPr txBox="1"/>
          <p:nvPr/>
        </p:nvSpPr>
        <p:spPr>
          <a:xfrm>
            <a:off x="503550" y="774350"/>
            <a:ext cx="8136900" cy="9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T Sans"/>
                <a:ea typeface="PT Sans"/>
                <a:cs typeface="PT Sans"/>
                <a:sym typeface="PT Sans"/>
              </a:rPr>
              <a:t>THANK YOU for your participation, we look forward to seeing you all at the conference over the next 2 days! </a:t>
            </a:r>
            <a:endParaRPr b="1" sz="2400">
              <a:solidFill>
                <a:schemeClr val="dk1"/>
              </a:solidFill>
              <a:latin typeface="PT Sans"/>
              <a:ea typeface="PT Sans"/>
              <a:cs typeface="PT Sans"/>
              <a:sym typeface="PT Sans"/>
            </a:endParaRPr>
          </a:p>
          <a:p>
            <a:pPr indent="0" lvl="0" marL="0" rtl="0" algn="ctr">
              <a:spcBef>
                <a:spcPts val="0"/>
              </a:spcBef>
              <a:spcAft>
                <a:spcPts val="0"/>
              </a:spcAft>
              <a:buNone/>
            </a:pPr>
            <a:r>
              <a:t/>
            </a:r>
            <a:endParaRPr b="1" sz="2400">
              <a:solidFill>
                <a:schemeClr val="dk1"/>
              </a:solidFill>
              <a:latin typeface="PT Sans"/>
              <a:ea typeface="PT Sans"/>
              <a:cs typeface="PT Sans"/>
              <a:sym typeface="PT Sans"/>
            </a:endParaRPr>
          </a:p>
          <a:p>
            <a:pPr indent="0" lvl="0" marL="0" rtl="0" algn="ctr">
              <a:spcBef>
                <a:spcPts val="0"/>
              </a:spcBef>
              <a:spcAft>
                <a:spcPts val="0"/>
              </a:spcAft>
              <a:buNone/>
            </a:pPr>
            <a:r>
              <a:t/>
            </a:r>
            <a:endParaRPr b="1" sz="2400">
              <a:solidFill>
                <a:schemeClr val="dk1"/>
              </a:solidFill>
              <a:latin typeface="PT Sans"/>
              <a:ea typeface="PT Sans"/>
              <a:cs typeface="PT Sans"/>
              <a:sym typeface="PT Sans"/>
            </a:endParaRPr>
          </a:p>
          <a:p>
            <a:pPr indent="0" lvl="0" marL="0" rtl="0" algn="ctr">
              <a:spcBef>
                <a:spcPts val="0"/>
              </a:spcBef>
              <a:spcAft>
                <a:spcPts val="0"/>
              </a:spcAft>
              <a:buNone/>
            </a:pPr>
            <a:r>
              <a:rPr b="1" lang="en" sz="3600">
                <a:solidFill>
                  <a:schemeClr val="dk1"/>
                </a:solidFill>
                <a:latin typeface="PT Sans"/>
                <a:ea typeface="PT Sans"/>
                <a:cs typeface="PT Sans"/>
                <a:sym typeface="PT Sans"/>
              </a:rPr>
              <a:t>Please take this short survey:</a:t>
            </a:r>
            <a:endParaRPr b="1" sz="3600">
              <a:solidFill>
                <a:schemeClr val="dk1"/>
              </a:solidFill>
              <a:latin typeface="PT Sans"/>
              <a:ea typeface="PT Sans"/>
              <a:cs typeface="PT Sans"/>
              <a:sym typeface="PT Sans"/>
            </a:endParaRPr>
          </a:p>
          <a:p>
            <a:pPr indent="0" lvl="0" marL="0" rtl="0" algn="ctr">
              <a:spcBef>
                <a:spcPts val="0"/>
              </a:spcBef>
              <a:spcAft>
                <a:spcPts val="0"/>
              </a:spcAft>
              <a:buNone/>
            </a:pPr>
            <a:r>
              <a:rPr b="1" lang="en" sz="3600" u="sng">
                <a:solidFill>
                  <a:schemeClr val="hlink"/>
                </a:solidFill>
                <a:latin typeface="PT Sans"/>
                <a:ea typeface="PT Sans"/>
                <a:cs typeface="PT Sans"/>
                <a:sym typeface="PT Sans"/>
                <a:hlinkClick r:id="rId3"/>
              </a:rPr>
              <a:t>rstd.io/ws-survey</a:t>
            </a:r>
            <a:endParaRPr b="1" sz="3600">
              <a:solidFill>
                <a:schemeClr val="dk1"/>
              </a:solidFill>
              <a:latin typeface="PT Sans"/>
              <a:ea typeface="PT Sans"/>
              <a:cs typeface="PT Sans"/>
              <a:sym typeface="P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817175" y="-341925"/>
            <a:ext cx="7517099" cy="5637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1349950" y="-150275"/>
            <a:ext cx="6486675" cy="5446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t_sans_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